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grandir" charset="1" panose="00000500000000000000"/>
      <p:regular r:id="rId18"/>
    </p:embeddedFont>
    <p:embeddedFont>
      <p:font typeface="Canva Sans Bold" charset="1" panose="020B0803030501040103"/>
      <p:regular r:id="rId19"/>
    </p:embeddedFont>
    <p:embeddedFont>
      <p:font typeface="Canva Sans" charset="1" panose="020B05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 Id="rId4" Target="../media/image3.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gif" Type="http://schemas.openxmlformats.org/officeDocument/2006/relationships/image"/><Relationship Id="rId3" Target="../media/image20.gif" Type="http://schemas.openxmlformats.org/officeDocument/2006/relationships/image"/><Relationship Id="rId4" Target="../media/image21.gif" Type="http://schemas.openxmlformats.org/officeDocument/2006/relationships/image"/><Relationship Id="rId5" Target="../media/image17.gif" Type="http://schemas.openxmlformats.org/officeDocument/2006/relationships/image"/><Relationship Id="rId6" Target="../media/image22.gif" Type="http://schemas.openxmlformats.org/officeDocument/2006/relationships/image"/><Relationship Id="rId7" Target="../media/image23.gif" Type="http://schemas.openxmlformats.org/officeDocument/2006/relationships/image"/><Relationship Id="rId8" Target="../media/image15.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gif" Type="http://schemas.openxmlformats.org/officeDocument/2006/relationships/image"/><Relationship Id="rId3" Target="../media/image1.gif" Type="http://schemas.openxmlformats.org/officeDocument/2006/relationships/image"/><Relationship Id="rId4" Target="../media/image23.gif" Type="http://schemas.openxmlformats.org/officeDocument/2006/relationships/image"/><Relationship Id="rId5" Target="../media/image17.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13.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 Id="rId3" Target="../media/image15.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 Id="rId3" Target="../media/image16.gif" Type="http://schemas.openxmlformats.org/officeDocument/2006/relationships/image"/><Relationship Id="rId4" Target="../media/image17.gif"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10800000">
            <a:off x="6333452" y="-1797179"/>
            <a:ext cx="15735219" cy="13881357"/>
          </a:xfrm>
          <a:prstGeom prst="rect">
            <a:avLst/>
          </a:prstGeom>
        </p:spPr>
      </p:pic>
      <p:grpSp>
        <p:nvGrpSpPr>
          <p:cNvPr name="Group 3" id="3"/>
          <p:cNvGrpSpPr/>
          <p:nvPr/>
        </p:nvGrpSpPr>
        <p:grpSpPr>
          <a:xfrm rot="0">
            <a:off x="3000871" y="2916696"/>
            <a:ext cx="12286259" cy="4453608"/>
            <a:chOff x="0" y="0"/>
            <a:chExt cx="16381678" cy="5938145"/>
          </a:xfrm>
        </p:grpSpPr>
        <p:sp>
          <p:nvSpPr>
            <p:cNvPr name="TextBox 4" id="4"/>
            <p:cNvSpPr txBox="true"/>
            <p:nvPr/>
          </p:nvSpPr>
          <p:spPr>
            <a:xfrm rot="0">
              <a:off x="0" y="-221615"/>
              <a:ext cx="16381678" cy="5061797"/>
            </a:xfrm>
            <a:prstGeom prst="rect">
              <a:avLst/>
            </a:prstGeom>
          </p:spPr>
          <p:txBody>
            <a:bodyPr anchor="t" rtlCol="false" tIns="0" lIns="0" bIns="0" rIns="0">
              <a:spAutoFit/>
            </a:bodyPr>
            <a:lstStyle/>
            <a:p>
              <a:pPr algn="ctr">
                <a:lnSpc>
                  <a:spcPts val="13667"/>
                </a:lnSpc>
              </a:pPr>
              <a:r>
                <a:rPr lang="en-US" sz="12425">
                  <a:solidFill>
                    <a:srgbClr val="2B2B2B"/>
                  </a:solidFill>
                  <a:latin typeface="Agrandir"/>
                  <a:ea typeface="Agrandir"/>
                  <a:cs typeface="Agrandir"/>
                  <a:sym typeface="Agrandir"/>
                </a:rPr>
                <a:t>Credit Scoring System</a:t>
              </a:r>
            </a:p>
          </p:txBody>
        </p:sp>
        <p:sp>
          <p:nvSpPr>
            <p:cNvPr name="TextBox 5" id="5"/>
            <p:cNvSpPr txBox="true"/>
            <p:nvPr/>
          </p:nvSpPr>
          <p:spPr>
            <a:xfrm rot="0">
              <a:off x="0" y="5176304"/>
              <a:ext cx="16381678" cy="761841"/>
            </a:xfrm>
            <a:prstGeom prst="rect">
              <a:avLst/>
            </a:prstGeom>
          </p:spPr>
          <p:txBody>
            <a:bodyPr anchor="t" rtlCol="false" tIns="0" lIns="0" bIns="0" rIns="0">
              <a:spAutoFit/>
            </a:bodyPr>
            <a:lstStyle/>
            <a:p>
              <a:pPr algn="ctr">
                <a:lnSpc>
                  <a:spcPts val="4206"/>
                </a:lnSpc>
                <a:spcBef>
                  <a:spcPct val="0"/>
                </a:spcBef>
              </a:pPr>
              <a:r>
                <a:rPr lang="en-US" sz="3004">
                  <a:solidFill>
                    <a:srgbClr val="2B2B2B"/>
                  </a:solidFill>
                  <a:latin typeface="Agrandir"/>
                  <a:ea typeface="Agrandir"/>
                  <a:cs typeface="Agrandir"/>
                  <a:sym typeface="Agrandir"/>
                </a:rPr>
                <a:t>Artificial Neural Network</a:t>
              </a:r>
            </a:p>
          </p:txBody>
        </p:sp>
      </p:grpSp>
      <p:pic>
        <p:nvPicPr>
          <p:cNvPr name="Picture 6" id="6"/>
          <p:cNvPicPr>
            <a:picLocks noChangeAspect="true"/>
          </p:cNvPicPr>
          <p:nvPr/>
        </p:nvPicPr>
        <p:blipFill>
          <a:blip r:embed="rId3">
            <a:alphaModFix amt="50000"/>
          </a:blip>
          <a:srcRect l="0" t="0" r="0" b="0"/>
          <a:stretch>
            <a:fillRect/>
          </a:stretch>
        </p:blipFill>
        <p:spPr>
          <a:xfrm flipH="false" flipV="false" rot="0">
            <a:off x="-2318726" y="-376453"/>
            <a:ext cx="9743013" cy="1709948"/>
          </a:xfrm>
          <a:prstGeom prst="rect">
            <a:avLst/>
          </a:prstGeom>
        </p:spPr>
      </p:pic>
      <p:pic>
        <p:nvPicPr>
          <p:cNvPr name="Picture 7" id="7"/>
          <p:cNvPicPr>
            <a:picLocks noChangeAspect="true"/>
          </p:cNvPicPr>
          <p:nvPr/>
        </p:nvPicPr>
        <p:blipFill>
          <a:blip r:embed="rId4">
            <a:alphaModFix amt="25000"/>
          </a:blip>
          <a:srcRect l="0" t="0" r="0" b="0"/>
          <a:stretch>
            <a:fillRect/>
          </a:stretch>
        </p:blipFill>
        <p:spPr>
          <a:xfrm flipH="false" flipV="false" rot="-7199120">
            <a:off x="-2896988" y="-1002021"/>
            <a:ext cx="5793977" cy="5895448"/>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EFE5"/>
        </a:solidFill>
      </p:bgPr>
    </p:bg>
    <p:spTree>
      <p:nvGrpSpPr>
        <p:cNvPr id="1" name=""/>
        <p:cNvGrpSpPr/>
        <p:nvPr/>
      </p:nvGrpSpPr>
      <p:grpSpPr>
        <a:xfrm>
          <a:off x="0" y="0"/>
          <a:ext cx="0" cy="0"/>
          <a:chOff x="0" y="0"/>
          <a:chExt cx="0" cy="0"/>
        </a:xfrm>
      </p:grpSpPr>
      <p:sp>
        <p:nvSpPr>
          <p:cNvPr name="Freeform 2" id="2"/>
          <p:cNvSpPr/>
          <p:nvPr/>
        </p:nvSpPr>
        <p:spPr>
          <a:xfrm flipH="false" flipV="false" rot="0">
            <a:off x="8410671" y="1557338"/>
            <a:ext cx="8996178" cy="5823917"/>
          </a:xfrm>
          <a:custGeom>
            <a:avLst/>
            <a:gdLst/>
            <a:ahLst/>
            <a:cxnLst/>
            <a:rect r="r" b="b" t="t" l="l"/>
            <a:pathLst>
              <a:path h="5823917" w="8996178">
                <a:moveTo>
                  <a:pt x="0" y="0"/>
                </a:moveTo>
                <a:lnTo>
                  <a:pt x="8996178" y="0"/>
                </a:lnTo>
                <a:lnTo>
                  <a:pt x="8996178" y="5823916"/>
                </a:lnTo>
                <a:lnTo>
                  <a:pt x="0" y="5823916"/>
                </a:lnTo>
                <a:lnTo>
                  <a:pt x="0" y="0"/>
                </a:lnTo>
                <a:close/>
              </a:path>
            </a:pathLst>
          </a:custGeom>
          <a:blipFill>
            <a:blip r:embed="rId2"/>
            <a:stretch>
              <a:fillRect l="0" t="-106" r="0" b="-106"/>
            </a:stretch>
          </a:blipFill>
        </p:spPr>
      </p:sp>
      <p:sp>
        <p:nvSpPr>
          <p:cNvPr name="TextBox 3" id="3"/>
          <p:cNvSpPr txBox="true"/>
          <p:nvPr/>
        </p:nvSpPr>
        <p:spPr>
          <a:xfrm rot="0">
            <a:off x="1930182" y="309562"/>
            <a:ext cx="14427636" cy="1247775"/>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2B2B2B"/>
                </a:solidFill>
                <a:latin typeface="Agrandir"/>
                <a:ea typeface="Agrandir"/>
                <a:cs typeface="Agrandir"/>
                <a:sym typeface="Agrandir"/>
              </a:rPr>
              <a:t>Architecture and Design</a:t>
            </a:r>
          </a:p>
        </p:txBody>
      </p:sp>
      <p:sp>
        <p:nvSpPr>
          <p:cNvPr name="TextBox 4" id="4"/>
          <p:cNvSpPr txBox="true"/>
          <p:nvPr/>
        </p:nvSpPr>
        <p:spPr>
          <a:xfrm rot="0">
            <a:off x="246283" y="2648710"/>
            <a:ext cx="7835475" cy="4941955"/>
          </a:xfrm>
          <a:prstGeom prst="rect">
            <a:avLst/>
          </a:prstGeom>
        </p:spPr>
        <p:txBody>
          <a:bodyPr anchor="t" rtlCol="false" tIns="0" lIns="0" bIns="0" rIns="0">
            <a:spAutoFit/>
          </a:bodyPr>
          <a:lstStyle/>
          <a:p>
            <a:pPr algn="ctr">
              <a:lnSpc>
                <a:spcPts val="2835"/>
              </a:lnSpc>
            </a:pPr>
            <a:r>
              <a:rPr lang="en-US" sz="2025">
                <a:solidFill>
                  <a:srgbClr val="2B2B2B"/>
                </a:solidFill>
                <a:latin typeface="Canva Sans"/>
                <a:ea typeface="Canva Sans"/>
                <a:cs typeface="Canva Sans"/>
                <a:sym typeface="Canva Sans"/>
              </a:rPr>
              <a:t>The overall architecture of the cre</a:t>
            </a:r>
            <a:r>
              <a:rPr lang="en-US" sz="2025">
                <a:solidFill>
                  <a:srgbClr val="2B2B2B"/>
                </a:solidFill>
                <a:latin typeface="Canva Sans"/>
                <a:ea typeface="Canva Sans"/>
                <a:cs typeface="Canva Sans"/>
                <a:sym typeface="Canva Sans"/>
              </a:rPr>
              <a:t>dit scoring system can be divided into the following layers:</a:t>
            </a:r>
          </a:p>
          <a:p>
            <a:pPr algn="ctr" marL="437269" indent="-218634" lvl="1">
              <a:lnSpc>
                <a:spcPts val="2835"/>
              </a:lnSpc>
              <a:buFont typeface="Arial"/>
              <a:buChar char="•"/>
            </a:pPr>
            <a:r>
              <a:rPr lang="en-US" sz="2025">
                <a:solidFill>
                  <a:srgbClr val="2B2B2B"/>
                </a:solidFill>
                <a:latin typeface="Canva Sans"/>
                <a:ea typeface="Canva Sans"/>
                <a:cs typeface="Canva Sans"/>
                <a:sym typeface="Canva Sans"/>
              </a:rPr>
              <a:t>Data Layer: Responsible for collecting, storing, and managing all input data.</a:t>
            </a:r>
          </a:p>
          <a:p>
            <a:pPr algn="ctr" marL="437269" indent="-218634" lvl="1">
              <a:lnSpc>
                <a:spcPts val="2835"/>
              </a:lnSpc>
              <a:buFont typeface="Arial"/>
              <a:buChar char="•"/>
            </a:pPr>
            <a:r>
              <a:rPr lang="en-US" sz="2025">
                <a:solidFill>
                  <a:srgbClr val="2B2B2B"/>
                </a:solidFill>
                <a:latin typeface="Canva Sans"/>
                <a:ea typeface="Canva Sans"/>
                <a:cs typeface="Canva Sans"/>
                <a:sym typeface="Canva Sans"/>
              </a:rPr>
              <a:t>Processing Layer: Involves data cleaning, feature extraction, and transformation.</a:t>
            </a:r>
          </a:p>
          <a:p>
            <a:pPr algn="ctr" marL="437269" indent="-218634" lvl="1">
              <a:lnSpc>
                <a:spcPts val="2835"/>
              </a:lnSpc>
              <a:buFont typeface="Arial"/>
              <a:buChar char="•"/>
            </a:pPr>
            <a:r>
              <a:rPr lang="en-US" sz="2025">
                <a:solidFill>
                  <a:srgbClr val="2B2B2B"/>
                </a:solidFill>
                <a:latin typeface="Canva Sans"/>
                <a:ea typeface="Canva Sans"/>
                <a:cs typeface="Canva Sans"/>
                <a:sym typeface="Canva Sans"/>
              </a:rPr>
              <a:t>Modeling Layer: Focuses on building and training the ANN model.</a:t>
            </a:r>
          </a:p>
          <a:p>
            <a:pPr algn="ctr" marL="437269" indent="-218634" lvl="1">
              <a:lnSpc>
                <a:spcPts val="2835"/>
              </a:lnSpc>
              <a:buFont typeface="Arial"/>
              <a:buChar char="•"/>
            </a:pPr>
            <a:r>
              <a:rPr lang="en-US" sz="2025">
                <a:solidFill>
                  <a:srgbClr val="2B2B2B"/>
                </a:solidFill>
                <a:latin typeface="Canva Sans"/>
                <a:ea typeface="Canva Sans"/>
                <a:cs typeface="Canva Sans"/>
                <a:sym typeface="Canva Sans"/>
              </a:rPr>
              <a:t>Prediction Layer: Delivers real-time credit scoring predictions using the trained ANN model.</a:t>
            </a:r>
          </a:p>
          <a:p>
            <a:pPr algn="ctr" marL="437269" indent="-218634" lvl="1">
              <a:lnSpc>
                <a:spcPts val="2835"/>
              </a:lnSpc>
              <a:buFont typeface="Arial"/>
              <a:buChar char="•"/>
            </a:pPr>
            <a:r>
              <a:rPr lang="en-US" sz="2025">
                <a:solidFill>
                  <a:srgbClr val="2B2B2B"/>
                </a:solidFill>
                <a:latin typeface="Canva Sans"/>
                <a:ea typeface="Canva Sans"/>
                <a:cs typeface="Canva Sans"/>
                <a:sym typeface="Canva Sans"/>
              </a:rPr>
              <a:t>Monitoring and Compliance Layer: Ensures ongoing performance monitoring and compliance with legal and ethical standards</a:t>
            </a:r>
          </a:p>
          <a:p>
            <a:pPr algn="ctr">
              <a:lnSpc>
                <a:spcPts val="2286"/>
              </a:lnSpc>
            </a:pPr>
          </a:p>
        </p:txBody>
      </p:sp>
      <p:sp>
        <p:nvSpPr>
          <p:cNvPr name="TextBox 5" id="5"/>
          <p:cNvSpPr txBox="true"/>
          <p:nvPr/>
        </p:nvSpPr>
        <p:spPr>
          <a:xfrm rot="0">
            <a:off x="0" y="7552565"/>
            <a:ext cx="18288000" cy="2789342"/>
          </a:xfrm>
          <a:prstGeom prst="rect">
            <a:avLst/>
          </a:prstGeom>
        </p:spPr>
        <p:txBody>
          <a:bodyPr anchor="t" rtlCol="false" tIns="0" lIns="0" bIns="0" rIns="0">
            <a:spAutoFit/>
          </a:bodyPr>
          <a:lstStyle/>
          <a:p>
            <a:pPr algn="ctr">
              <a:lnSpc>
                <a:spcPts val="2777"/>
              </a:lnSpc>
            </a:pPr>
            <a:r>
              <a:rPr lang="en-US" sz="1984">
                <a:solidFill>
                  <a:srgbClr val="2B2B2B"/>
                </a:solidFill>
                <a:latin typeface="Canva Sans"/>
                <a:ea typeface="Canva Sans"/>
                <a:cs typeface="Canva Sans"/>
                <a:sym typeface="Canva Sans"/>
              </a:rPr>
              <a:t>Deployment </a:t>
            </a:r>
            <a:r>
              <a:rPr lang="en-US" sz="1984">
                <a:solidFill>
                  <a:srgbClr val="2B2B2B"/>
                </a:solidFill>
                <a:latin typeface="Canva Sans"/>
                <a:ea typeface="Canva Sans"/>
                <a:cs typeface="Canva Sans"/>
                <a:sym typeface="Canva Sans"/>
              </a:rPr>
              <a:t>Architecture:</a:t>
            </a:r>
          </a:p>
          <a:p>
            <a:pPr algn="ctr">
              <a:lnSpc>
                <a:spcPts val="2777"/>
              </a:lnSpc>
            </a:pPr>
          </a:p>
          <a:p>
            <a:pPr algn="ctr">
              <a:lnSpc>
                <a:spcPts val="2777"/>
              </a:lnSpc>
            </a:pPr>
            <a:r>
              <a:rPr lang="en-US" sz="1984">
                <a:solidFill>
                  <a:srgbClr val="2B2B2B"/>
                </a:solidFill>
                <a:latin typeface="Canva Sans"/>
                <a:ea typeface="Canva Sans"/>
                <a:cs typeface="Canva Sans"/>
                <a:sym typeface="Canva Sans"/>
              </a:rPr>
              <a:t>Once the system is designed, it can be deployed using cloud infrastructure, with the following considerations:</a:t>
            </a:r>
          </a:p>
          <a:p>
            <a:pPr algn="ctr" marL="428399" indent="-214199" lvl="1">
              <a:lnSpc>
                <a:spcPts val="2777"/>
              </a:lnSpc>
              <a:buFont typeface="Arial"/>
              <a:buChar char="•"/>
            </a:pPr>
            <a:r>
              <a:rPr lang="en-US" sz="1984">
                <a:solidFill>
                  <a:srgbClr val="2B2B2B"/>
                </a:solidFill>
                <a:latin typeface="Canva Sans"/>
                <a:ea typeface="Canva Sans"/>
                <a:cs typeface="Canva Sans"/>
                <a:sym typeface="Canva Sans"/>
              </a:rPr>
              <a:t>Cloud Platforms: Use platforms like AWS, Google Cloud, or Azure to deploy the model with scalability and availability in mind.</a:t>
            </a:r>
          </a:p>
          <a:p>
            <a:pPr algn="ctr" marL="428399" indent="-214199" lvl="1">
              <a:lnSpc>
                <a:spcPts val="2777"/>
              </a:lnSpc>
              <a:buFont typeface="Arial"/>
              <a:buChar char="•"/>
            </a:pPr>
            <a:r>
              <a:rPr lang="en-US" sz="1984">
                <a:solidFill>
                  <a:srgbClr val="2B2B2B"/>
                </a:solidFill>
                <a:latin typeface="Canva Sans"/>
                <a:ea typeface="Canva Sans"/>
                <a:cs typeface="Canva Sans"/>
                <a:sym typeface="Canva Sans"/>
              </a:rPr>
              <a:t>Containerization: The use of Docker containers or Kubernetes for deploying the model ensures that the environment is consistent and easily scalable.</a:t>
            </a:r>
          </a:p>
          <a:p>
            <a:pPr algn="ctr" marL="428399" indent="-214199" lvl="1">
              <a:lnSpc>
                <a:spcPts val="2777"/>
              </a:lnSpc>
              <a:buFont typeface="Arial"/>
              <a:buChar char="•"/>
            </a:pPr>
            <a:r>
              <a:rPr lang="en-US" sz="1984">
                <a:solidFill>
                  <a:srgbClr val="2B2B2B"/>
                </a:solidFill>
                <a:latin typeface="Canva Sans"/>
                <a:ea typeface="Canva Sans"/>
                <a:cs typeface="Canva Sans"/>
                <a:sym typeface="Canva Sans"/>
              </a:rPr>
              <a:t>Version Control: Using version control for models and data pipelines allows for easy rollback in case of performance issues or updates.</a:t>
            </a:r>
          </a:p>
          <a:p>
            <a:pPr algn="ctr">
              <a:lnSpc>
                <a:spcPts val="2777"/>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77141" y="580432"/>
            <a:ext cx="5243646" cy="1247775"/>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Agrandir"/>
                <a:ea typeface="Agrandir"/>
                <a:cs typeface="Agrandir"/>
                <a:sym typeface="Agrandir"/>
              </a:rPr>
              <a:t>References</a:t>
            </a:r>
          </a:p>
        </p:txBody>
      </p:sp>
      <p:sp>
        <p:nvSpPr>
          <p:cNvPr name="TextBox 3" id="3"/>
          <p:cNvSpPr txBox="true"/>
          <p:nvPr/>
        </p:nvSpPr>
        <p:spPr>
          <a:xfrm rot="0">
            <a:off x="327740" y="2051993"/>
            <a:ext cx="14623875" cy="8137809"/>
          </a:xfrm>
          <a:prstGeom prst="rect">
            <a:avLst/>
          </a:prstGeom>
        </p:spPr>
        <p:txBody>
          <a:bodyPr anchor="t" rtlCol="false" tIns="0" lIns="0" bIns="0" rIns="0">
            <a:spAutoFit/>
          </a:bodyPr>
          <a:lstStyle/>
          <a:p>
            <a:pPr algn="l" marL="855928" indent="-285309" lvl="2">
              <a:lnSpc>
                <a:spcPts val="2775"/>
              </a:lnSpc>
              <a:buFont typeface="Arial"/>
              <a:buChar char="⚬"/>
            </a:pPr>
            <a:r>
              <a:rPr lang="en-US" sz="1982">
                <a:solidFill>
                  <a:srgbClr val="2B2B2B"/>
                </a:solidFill>
                <a:latin typeface="Agrandir"/>
                <a:ea typeface="Agrandir"/>
                <a:cs typeface="Agrandir"/>
                <a:sym typeface="Agrandir"/>
              </a:rPr>
              <a:t>"Credit Scoring Using Machine Learning Techniques" by Khandani, Kim, and Lo</a:t>
            </a:r>
          </a:p>
          <a:p>
            <a:pPr algn="l" marL="1283892" indent="-320973" lvl="3">
              <a:lnSpc>
                <a:spcPts val="2775"/>
              </a:lnSpc>
              <a:buFont typeface="Arial"/>
              <a:buChar char="￭"/>
            </a:pPr>
            <a:r>
              <a:rPr lang="en-US" sz="1982">
                <a:solidFill>
                  <a:srgbClr val="2B2B2B"/>
                </a:solidFill>
                <a:latin typeface="Agrandir"/>
                <a:ea typeface="Agrandir"/>
                <a:cs typeface="Agrandir"/>
                <a:sym typeface="Agrandir"/>
              </a:rPr>
              <a:t>This paper discusses how modern machine learning methods can outperform traditional credit scoring models.</a:t>
            </a:r>
          </a:p>
          <a:p>
            <a:pPr algn="l" marL="427964" indent="-213982" lvl="1">
              <a:lnSpc>
                <a:spcPts val="2775"/>
              </a:lnSpc>
              <a:buAutoNum type="arabicPeriod" startAt="1"/>
            </a:pPr>
            <a:r>
              <a:rPr lang="en-US" sz="1982">
                <a:solidFill>
                  <a:srgbClr val="2B2B2B"/>
                </a:solidFill>
                <a:latin typeface="Agrandir"/>
                <a:ea typeface="Agrandir"/>
                <a:cs typeface="Agrandir"/>
                <a:sym typeface="Agrandir"/>
              </a:rPr>
              <a:t>"Credit Scoring: Statistical Issues and Challenges" by Lyn Thomas, David Edelman, and Jonathan Crook</a:t>
            </a:r>
          </a:p>
          <a:p>
            <a:pPr algn="l" marL="855928" indent="-285309" lvl="2">
              <a:lnSpc>
                <a:spcPts val="2775"/>
              </a:lnSpc>
              <a:buFont typeface="Arial"/>
              <a:buChar char="⚬"/>
            </a:pPr>
            <a:r>
              <a:rPr lang="en-US" sz="1982">
                <a:solidFill>
                  <a:srgbClr val="2B2B2B"/>
                </a:solidFill>
                <a:latin typeface="Agrandir"/>
                <a:ea typeface="Agrandir"/>
                <a:cs typeface="Agrandir"/>
                <a:sym typeface="Agrandir"/>
              </a:rPr>
              <a:t>Discusses the key statistical challenges in developing credit scoring systems, including data imbalance and feature selection.</a:t>
            </a:r>
          </a:p>
          <a:p>
            <a:pPr algn="l" marL="427964" indent="-213982" lvl="1">
              <a:lnSpc>
                <a:spcPts val="2775"/>
              </a:lnSpc>
              <a:buAutoNum type="arabicPeriod" startAt="1"/>
            </a:pPr>
            <a:r>
              <a:rPr lang="en-US" sz="1982">
                <a:solidFill>
                  <a:srgbClr val="2B2B2B"/>
                </a:solidFill>
                <a:latin typeface="Agrandir"/>
                <a:ea typeface="Agrandir"/>
                <a:cs typeface="Agrandir"/>
                <a:sym typeface="Agrandir"/>
              </a:rPr>
              <a:t>"Predicting Credit Risk in Peer-to-Peer Lending: An Empirical Comparison of Machine Learning Methods"by T. Serrano-Cinca, B. Gutiérrez-Nieto</a:t>
            </a:r>
          </a:p>
          <a:p>
            <a:pPr algn="l" marL="855928" indent="-285309" lvl="2">
              <a:lnSpc>
                <a:spcPts val="2775"/>
              </a:lnSpc>
              <a:buFont typeface="Arial"/>
              <a:buChar char="⚬"/>
            </a:pPr>
            <a:r>
              <a:rPr lang="en-US" sz="1982">
                <a:solidFill>
                  <a:srgbClr val="2B2B2B"/>
                </a:solidFill>
                <a:latin typeface="Agrandir"/>
                <a:ea typeface="Agrandir"/>
                <a:cs typeface="Agrandir"/>
                <a:sym typeface="Agrandir"/>
              </a:rPr>
              <a:t>Analyzes the application of machine learning to predict credit risk in the growing peer-to-peer lending market.</a:t>
            </a:r>
          </a:p>
          <a:p>
            <a:pPr algn="l" marL="855928" indent="-285309" lvl="2">
              <a:lnSpc>
                <a:spcPts val="2775"/>
              </a:lnSpc>
              <a:buFont typeface="Arial"/>
              <a:buChar char="⚬"/>
            </a:pPr>
          </a:p>
          <a:p>
            <a:pPr algn="l">
              <a:lnSpc>
                <a:spcPts val="2775"/>
              </a:lnSpc>
            </a:pPr>
            <a:r>
              <a:rPr lang="en-US" sz="1982">
                <a:solidFill>
                  <a:srgbClr val="2B2B2B"/>
                </a:solidFill>
                <a:latin typeface="Agrandir"/>
                <a:ea typeface="Agrandir"/>
                <a:cs typeface="Agrandir"/>
                <a:sym typeface="Agrandir"/>
              </a:rPr>
              <a:t>Books</a:t>
            </a:r>
          </a:p>
          <a:p>
            <a:pPr algn="l">
              <a:lnSpc>
                <a:spcPts val="2775"/>
              </a:lnSpc>
            </a:pPr>
          </a:p>
          <a:p>
            <a:pPr algn="l" marL="427964" indent="-213982" lvl="1">
              <a:lnSpc>
                <a:spcPts val="2775"/>
              </a:lnSpc>
              <a:buAutoNum type="arabicPeriod" startAt="1"/>
            </a:pPr>
            <a:r>
              <a:rPr lang="en-US" sz="1982">
                <a:solidFill>
                  <a:srgbClr val="2B2B2B"/>
                </a:solidFill>
                <a:latin typeface="Agrandir"/>
                <a:ea typeface="Agrandir"/>
                <a:cs typeface="Agrandir"/>
                <a:sym typeface="Agrandir"/>
              </a:rPr>
              <a:t>"Credit Scoring, Response Modeling, and Insurance Rating: A Practical Guide to Forecasting Consumer Behavior" by Edward Mays</a:t>
            </a:r>
          </a:p>
          <a:p>
            <a:pPr algn="l" marL="855928" indent="-285309" lvl="2">
              <a:lnSpc>
                <a:spcPts val="2775"/>
              </a:lnSpc>
              <a:buFont typeface="Arial"/>
              <a:buChar char="⚬"/>
            </a:pPr>
            <a:r>
              <a:rPr lang="en-US" sz="1982">
                <a:solidFill>
                  <a:srgbClr val="2B2B2B"/>
                </a:solidFill>
                <a:latin typeface="Agrandir"/>
                <a:ea typeface="Agrandir"/>
                <a:cs typeface="Agrandir"/>
                <a:sym typeface="Agrandir"/>
              </a:rPr>
              <a:t>Provides insights into statistical methods and models for credit scoring.</a:t>
            </a:r>
          </a:p>
          <a:p>
            <a:pPr algn="l" marL="427964" indent="-213982" lvl="1">
              <a:lnSpc>
                <a:spcPts val="2775"/>
              </a:lnSpc>
              <a:buAutoNum type="arabicPeriod" startAt="1"/>
            </a:pPr>
            <a:r>
              <a:rPr lang="en-US" sz="1982">
                <a:solidFill>
                  <a:srgbClr val="2B2B2B"/>
                </a:solidFill>
                <a:latin typeface="Agrandir"/>
                <a:ea typeface="Agrandir"/>
                <a:cs typeface="Agrandir"/>
                <a:sym typeface="Agrandir"/>
              </a:rPr>
              <a:t>"Credit Risk Modeling using Excel and VBA" by Gunter Löeffler and Peter N. Posch</a:t>
            </a:r>
          </a:p>
          <a:p>
            <a:pPr algn="l" marL="855928" indent="-285309" lvl="2">
              <a:lnSpc>
                <a:spcPts val="2775"/>
              </a:lnSpc>
              <a:buAutoNum type="alphaLcPeriod" startAt="1"/>
            </a:pPr>
            <a:r>
              <a:rPr lang="en-US" sz="1982">
                <a:solidFill>
                  <a:srgbClr val="2B2B2B"/>
                </a:solidFill>
                <a:latin typeface="Agrandir"/>
                <a:ea typeface="Agrandir"/>
                <a:cs typeface="Agrandir"/>
                <a:sym typeface="Agrandir"/>
              </a:rPr>
              <a:t>A hands-on guide to building credit risk models with Excel and VBA, covering practical aspects of model implementation.</a:t>
            </a:r>
          </a:p>
          <a:p>
            <a:pPr algn="l" marL="3851675" indent="-1925838" lvl="1">
              <a:lnSpc>
                <a:spcPts val="2775"/>
              </a:lnSpc>
              <a:buAutoNum type="romanLcPeriod" startAt="1"/>
            </a:pPr>
            <a:r>
              <a:rPr lang="en-US" sz="1982">
                <a:solidFill>
                  <a:srgbClr val="2B2B2B"/>
                </a:solidFill>
                <a:latin typeface="Agrandir"/>
                <a:ea typeface="Agrandir"/>
                <a:cs typeface="Agrandir"/>
                <a:sym typeface="Agrandir"/>
              </a:rPr>
              <a:t>"A Comparison of Classifiers for Credit Scoring" by S. Lessmann, B. Baesens, H. Seow, L. C. Thomas</a:t>
            </a:r>
          </a:p>
          <a:p>
            <a:pPr algn="l" marL="3851675" indent="-1925838" lvl="1">
              <a:lnSpc>
                <a:spcPts val="2775"/>
              </a:lnSpc>
              <a:buAutoNum type="romanLcPeriod" startAt="1"/>
            </a:pPr>
            <a:r>
              <a:rPr lang="en-US" sz="1982">
                <a:solidFill>
                  <a:srgbClr val="2B2B2B"/>
                </a:solidFill>
                <a:latin typeface="Agrandir"/>
                <a:ea typeface="Agrandir"/>
                <a:cs typeface="Agrandir"/>
                <a:sym typeface="Agrandir"/>
              </a:rPr>
              <a:t>A comprehensive study comparing various machine learning techniques used for credit scoring.</a:t>
            </a:r>
          </a:p>
          <a:p>
            <a:pPr algn="l">
              <a:lnSpc>
                <a:spcPts val="2775"/>
              </a:lnSpc>
            </a:pPr>
          </a:p>
          <a:p>
            <a:pPr algn="l" marL="0" indent="0" lvl="0">
              <a:lnSpc>
                <a:spcPts val="2775"/>
              </a:lnSpc>
            </a:pPr>
          </a:p>
        </p:txBody>
      </p:sp>
      <p:pic>
        <p:nvPicPr>
          <p:cNvPr name="Picture 4" id="4"/>
          <p:cNvPicPr>
            <a:picLocks noChangeAspect="true"/>
          </p:cNvPicPr>
          <p:nvPr/>
        </p:nvPicPr>
        <p:blipFill>
          <a:blip r:embed="rId2"/>
          <a:srcRect l="0" t="0" r="0" b="0"/>
          <a:stretch>
            <a:fillRect/>
          </a:stretch>
        </p:blipFill>
        <p:spPr>
          <a:xfrm flipH="false" flipV="false" rot="0">
            <a:off x="12820539" y="6873623"/>
            <a:ext cx="1845129" cy="1299713"/>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5266485" y="4633075"/>
            <a:ext cx="1783857" cy="1330044"/>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1806800" y="4427671"/>
            <a:ext cx="1845129" cy="1740851"/>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2876769" y="2231481"/>
            <a:ext cx="1651802" cy="1845129"/>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5235849" y="2278584"/>
            <a:ext cx="1845129" cy="1750923"/>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15197115" y="6666186"/>
            <a:ext cx="1922596" cy="1714587"/>
          </a:xfrm>
          <a:prstGeom prst="rect">
            <a:avLst/>
          </a:prstGeom>
        </p:spPr>
      </p:pic>
      <p:pic>
        <p:nvPicPr>
          <p:cNvPr name="Picture 10" id="10"/>
          <p:cNvPicPr>
            <a:picLocks noChangeAspect="true"/>
          </p:cNvPicPr>
          <p:nvPr/>
        </p:nvPicPr>
        <p:blipFill>
          <a:blip r:embed="rId8"/>
          <a:srcRect l="0" t="0" r="0" b="0"/>
          <a:stretch>
            <a:fillRect/>
          </a:stretch>
        </p:blipFill>
        <p:spPr>
          <a:xfrm flipH="false" flipV="false" rot="0">
            <a:off x="13721891" y="4363286"/>
            <a:ext cx="1474631" cy="1869621"/>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662681" y="-6438340"/>
            <a:ext cx="13761077" cy="14153590"/>
          </a:xfrm>
          <a:prstGeom prst="rect">
            <a:avLst/>
          </a:prstGeom>
        </p:spPr>
      </p:pic>
      <p:sp>
        <p:nvSpPr>
          <p:cNvPr name="TextBox 3" id="3"/>
          <p:cNvSpPr txBox="true"/>
          <p:nvPr/>
        </p:nvSpPr>
        <p:spPr>
          <a:xfrm rot="0">
            <a:off x="4911263" y="4028678"/>
            <a:ext cx="8465475" cy="1247775"/>
          </a:xfrm>
          <a:prstGeom prst="rect">
            <a:avLst/>
          </a:prstGeom>
        </p:spPr>
        <p:txBody>
          <a:bodyPr anchor="t" rtlCol="false" tIns="0" lIns="0" bIns="0" rIns="0">
            <a:spAutoFit/>
          </a:bodyPr>
          <a:lstStyle/>
          <a:p>
            <a:pPr algn="ctr" marL="0" indent="0" lvl="0">
              <a:lnSpc>
                <a:spcPts val="8399"/>
              </a:lnSpc>
              <a:spcBef>
                <a:spcPct val="0"/>
              </a:spcBef>
            </a:pPr>
            <a:r>
              <a:rPr lang="en-US" sz="6999" u="none">
                <a:solidFill>
                  <a:srgbClr val="2B2B2B"/>
                </a:solidFill>
                <a:latin typeface="Agrandir"/>
                <a:ea typeface="Agrandir"/>
                <a:cs typeface="Agrandir"/>
                <a:sym typeface="Agrandir"/>
              </a:rPr>
              <a:t>Thank you!</a:t>
            </a:r>
          </a:p>
        </p:txBody>
      </p:sp>
      <p:pic>
        <p:nvPicPr>
          <p:cNvPr name="Picture 4" id="4"/>
          <p:cNvPicPr>
            <a:picLocks noChangeAspect="true"/>
          </p:cNvPicPr>
          <p:nvPr/>
        </p:nvPicPr>
        <p:blipFill>
          <a:blip r:embed="rId3">
            <a:alphaModFix amt="25000"/>
          </a:blip>
          <a:srcRect l="0" t="0" r="0" b="0"/>
          <a:stretch>
            <a:fillRect/>
          </a:stretch>
        </p:blipFill>
        <p:spPr>
          <a:xfrm flipH="false" flipV="false" rot="0">
            <a:off x="11511932" y="6947324"/>
            <a:ext cx="8674222" cy="7652259"/>
          </a:xfrm>
          <a:prstGeom prst="rect">
            <a:avLst/>
          </a:prstGeom>
        </p:spPr>
      </p:pic>
      <p:pic>
        <p:nvPicPr>
          <p:cNvPr name="Picture 5" id="5"/>
          <p:cNvPicPr>
            <a:picLocks noChangeAspect="true"/>
          </p:cNvPicPr>
          <p:nvPr/>
        </p:nvPicPr>
        <p:blipFill>
          <a:blip r:embed="rId4">
            <a:alphaModFix amt="25000"/>
          </a:blip>
          <a:srcRect l="0" t="0" r="0" b="0"/>
          <a:stretch>
            <a:fillRect/>
          </a:stretch>
        </p:blipFill>
        <p:spPr>
          <a:xfrm flipH="false" flipV="false" rot="0">
            <a:off x="15141061" y="2810706"/>
            <a:ext cx="6293877" cy="5612932"/>
          </a:xfrm>
          <a:prstGeom prst="rect">
            <a:avLst/>
          </a:prstGeom>
        </p:spPr>
      </p:pic>
      <p:pic>
        <p:nvPicPr>
          <p:cNvPr name="Picture 6" id="6"/>
          <p:cNvPicPr>
            <a:picLocks noChangeAspect="true"/>
          </p:cNvPicPr>
          <p:nvPr/>
        </p:nvPicPr>
        <p:blipFill>
          <a:blip r:embed="rId5">
            <a:alphaModFix amt="25000"/>
          </a:blip>
          <a:srcRect l="0" t="0" r="0" b="0"/>
          <a:stretch>
            <a:fillRect/>
          </a:stretch>
        </p:blipFill>
        <p:spPr>
          <a:xfrm flipH="false" flipV="false" rot="-3435299">
            <a:off x="-3167656" y="638455"/>
            <a:ext cx="6335313" cy="7076795"/>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2386853">
            <a:off x="-3305272" y="-1267467"/>
            <a:ext cx="14322769" cy="13230153"/>
          </a:xfrm>
          <a:prstGeom prst="rect">
            <a:avLst/>
          </a:prstGeom>
        </p:spPr>
      </p:pic>
      <p:grpSp>
        <p:nvGrpSpPr>
          <p:cNvPr name="Group 3" id="3"/>
          <p:cNvGrpSpPr/>
          <p:nvPr/>
        </p:nvGrpSpPr>
        <p:grpSpPr>
          <a:xfrm rot="0">
            <a:off x="6377599" y="521499"/>
            <a:ext cx="7214695" cy="3001374"/>
            <a:chOff x="0" y="0"/>
            <a:chExt cx="9619593" cy="4001832"/>
          </a:xfrm>
        </p:grpSpPr>
        <p:sp>
          <p:nvSpPr>
            <p:cNvPr name="TextBox 4" id="4"/>
            <p:cNvSpPr txBox="true"/>
            <p:nvPr/>
          </p:nvSpPr>
          <p:spPr>
            <a:xfrm rot="0">
              <a:off x="0" y="-209550"/>
              <a:ext cx="9619593" cy="3067773"/>
            </a:xfrm>
            <a:prstGeom prst="rect">
              <a:avLst/>
            </a:prstGeom>
          </p:spPr>
          <p:txBody>
            <a:bodyPr anchor="t" rtlCol="false" tIns="0" lIns="0" bIns="0" rIns="0">
              <a:spAutoFit/>
            </a:bodyPr>
            <a:lstStyle/>
            <a:p>
              <a:pPr algn="l">
                <a:lnSpc>
                  <a:spcPts val="8515"/>
                </a:lnSpc>
              </a:pPr>
              <a:r>
                <a:rPr lang="en-US" sz="7096">
                  <a:solidFill>
                    <a:srgbClr val="2B2B2B"/>
                  </a:solidFill>
                  <a:latin typeface="Agrandir"/>
                  <a:ea typeface="Agrandir"/>
                  <a:cs typeface="Agrandir"/>
                  <a:sym typeface="Agrandir"/>
                </a:rPr>
                <a:t>Team Members</a:t>
              </a:r>
            </a:p>
            <a:p>
              <a:pPr algn="l" marL="0" indent="0" lvl="0">
                <a:lnSpc>
                  <a:spcPts val="8515"/>
                </a:lnSpc>
                <a:spcBef>
                  <a:spcPct val="0"/>
                </a:spcBef>
              </a:pPr>
            </a:p>
          </p:txBody>
        </p:sp>
        <p:sp>
          <p:nvSpPr>
            <p:cNvPr name="TextBox 5" id="5"/>
            <p:cNvSpPr txBox="true"/>
            <p:nvPr/>
          </p:nvSpPr>
          <p:spPr>
            <a:xfrm rot="0">
              <a:off x="0" y="3349279"/>
              <a:ext cx="9619593" cy="652553"/>
            </a:xfrm>
            <a:prstGeom prst="rect">
              <a:avLst/>
            </a:prstGeom>
          </p:spPr>
          <p:txBody>
            <a:bodyPr anchor="t" rtlCol="false" tIns="0" lIns="0" bIns="0" rIns="0">
              <a:spAutoFit/>
            </a:bodyPr>
            <a:lstStyle/>
            <a:p>
              <a:pPr algn="l" marL="0" indent="0" lvl="0">
                <a:lnSpc>
                  <a:spcPts val="3690"/>
                </a:lnSpc>
              </a:pPr>
            </a:p>
          </p:txBody>
        </p:sp>
      </p:grpSp>
      <p:sp>
        <p:nvSpPr>
          <p:cNvPr name="TextBox 6" id="6"/>
          <p:cNvSpPr txBox="true"/>
          <p:nvPr/>
        </p:nvSpPr>
        <p:spPr>
          <a:xfrm rot="0">
            <a:off x="7452313" y="2923814"/>
            <a:ext cx="10203521" cy="4780915"/>
          </a:xfrm>
          <a:prstGeom prst="rect">
            <a:avLst/>
          </a:prstGeom>
        </p:spPr>
        <p:txBody>
          <a:bodyPr anchor="t" rtlCol="false" tIns="0" lIns="0" bIns="0" rIns="0">
            <a:spAutoFit/>
          </a:bodyPr>
          <a:lstStyle/>
          <a:p>
            <a:pPr algn="ctr">
              <a:lnSpc>
                <a:spcPts val="4759"/>
              </a:lnSpc>
            </a:pPr>
            <a:r>
              <a:rPr lang="en-US" sz="3399" b="true">
                <a:solidFill>
                  <a:srgbClr val="0097B2"/>
                </a:solidFill>
                <a:latin typeface="Canva Sans Bold"/>
                <a:ea typeface="Canva Sans Bold"/>
                <a:cs typeface="Canva Sans Bold"/>
                <a:sym typeface="Canva Sans Bold"/>
              </a:rPr>
              <a:t>G S Nihal Razak (RA2211026010451)</a:t>
            </a:r>
          </a:p>
          <a:p>
            <a:pPr algn="ctr">
              <a:lnSpc>
                <a:spcPts val="4759"/>
              </a:lnSpc>
            </a:pPr>
          </a:p>
          <a:p>
            <a:pPr algn="ctr">
              <a:lnSpc>
                <a:spcPts val="4759"/>
              </a:lnSpc>
            </a:pPr>
            <a:r>
              <a:rPr lang="en-US" sz="3399" b="true">
                <a:solidFill>
                  <a:srgbClr val="0097B2"/>
                </a:solidFill>
                <a:latin typeface="Canva Sans Bold"/>
                <a:ea typeface="Canva Sans Bold"/>
                <a:cs typeface="Canva Sans Bold"/>
                <a:sym typeface="Canva Sans Bold"/>
              </a:rPr>
              <a:t>R .Sudarshan (RA2211026010466)</a:t>
            </a:r>
          </a:p>
          <a:p>
            <a:pPr algn="ctr">
              <a:lnSpc>
                <a:spcPts val="4759"/>
              </a:lnSpc>
            </a:pPr>
          </a:p>
          <a:p>
            <a:pPr algn="ctr">
              <a:lnSpc>
                <a:spcPts val="4759"/>
              </a:lnSpc>
            </a:pPr>
            <a:r>
              <a:rPr lang="en-US" sz="3399" b="true">
                <a:solidFill>
                  <a:srgbClr val="0097B2"/>
                </a:solidFill>
                <a:latin typeface="Canva Sans Bold"/>
                <a:ea typeface="Canva Sans Bold"/>
                <a:cs typeface="Canva Sans Bold"/>
                <a:sym typeface="Canva Sans Bold"/>
              </a:rPr>
              <a:t>Sargurusaran (RA2211026010446)</a:t>
            </a:r>
          </a:p>
          <a:p>
            <a:pPr algn="ctr">
              <a:lnSpc>
                <a:spcPts val="4759"/>
              </a:lnSpc>
            </a:pPr>
          </a:p>
          <a:p>
            <a:pPr algn="ctr">
              <a:lnSpc>
                <a:spcPts val="4759"/>
              </a:lnSpc>
            </a:pPr>
            <a:r>
              <a:rPr lang="en-US" sz="3399" b="true">
                <a:solidFill>
                  <a:srgbClr val="0097B2"/>
                </a:solidFill>
                <a:latin typeface="Canva Sans Bold"/>
                <a:ea typeface="Canva Sans Bold"/>
                <a:cs typeface="Canva Sans Bold"/>
                <a:sym typeface="Canva Sans Bold"/>
              </a:rPr>
              <a:t>Naveen K (RA2211026010462)</a:t>
            </a:r>
          </a:p>
          <a:p>
            <a:pPr algn="ctr">
              <a:lnSpc>
                <a:spcPts val="475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AutoShape 2" id="2"/>
          <p:cNvSpPr/>
          <p:nvPr/>
        </p:nvSpPr>
        <p:spPr>
          <a:xfrm rot="5399999">
            <a:off x="5623226" y="5881824"/>
            <a:ext cx="9501720" cy="0"/>
          </a:xfrm>
          <a:prstGeom prst="line">
            <a:avLst/>
          </a:prstGeom>
          <a:ln cap="flat" w="9525">
            <a:solidFill>
              <a:srgbClr val="2B2B2B"/>
            </a:solidFill>
            <a:prstDash val="solid"/>
            <a:headEnd type="none" len="sm" w="sm"/>
            <a:tailEnd type="none" len="sm" w="sm"/>
          </a:ln>
        </p:spPr>
      </p:sp>
      <p:sp>
        <p:nvSpPr>
          <p:cNvPr name="TextBox 3" id="3"/>
          <p:cNvSpPr txBox="true"/>
          <p:nvPr/>
        </p:nvSpPr>
        <p:spPr>
          <a:xfrm rot="0">
            <a:off x="1845129" y="4424362"/>
            <a:ext cx="5956776" cy="1247775"/>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2B2B2B"/>
                </a:solidFill>
                <a:latin typeface="Agrandir"/>
                <a:ea typeface="Agrandir"/>
                <a:cs typeface="Agrandir"/>
                <a:sym typeface="Agrandir"/>
              </a:rPr>
              <a:t>Agenda</a:t>
            </a:r>
          </a:p>
        </p:txBody>
      </p:sp>
      <p:sp>
        <p:nvSpPr>
          <p:cNvPr name="TextBox 4" id="4"/>
          <p:cNvSpPr txBox="true"/>
          <p:nvPr/>
        </p:nvSpPr>
        <p:spPr>
          <a:xfrm rot="0">
            <a:off x="11168856" y="876300"/>
            <a:ext cx="4527735" cy="623580"/>
          </a:xfrm>
          <a:prstGeom prst="rect">
            <a:avLst/>
          </a:prstGeom>
        </p:spPr>
        <p:txBody>
          <a:bodyPr anchor="t" rtlCol="false" tIns="0" lIns="0" bIns="0" rIns="0">
            <a:spAutoFit/>
          </a:bodyPr>
          <a:lstStyle/>
          <a:p>
            <a:pPr algn="l" marL="0" indent="0" lvl="0">
              <a:lnSpc>
                <a:spcPts val="4354"/>
              </a:lnSpc>
              <a:spcBef>
                <a:spcPct val="0"/>
              </a:spcBef>
            </a:pPr>
            <a:r>
              <a:rPr lang="en-US" sz="3110">
                <a:solidFill>
                  <a:srgbClr val="2B2B2B"/>
                </a:solidFill>
                <a:latin typeface="Agrandir"/>
                <a:ea typeface="Agrandir"/>
                <a:cs typeface="Agrandir"/>
                <a:sym typeface="Agrandir"/>
              </a:rPr>
              <a:t>Introduction</a:t>
            </a:r>
          </a:p>
        </p:txBody>
      </p:sp>
      <p:sp>
        <p:nvSpPr>
          <p:cNvPr name="Freeform 5" id="5"/>
          <p:cNvSpPr/>
          <p:nvPr/>
        </p:nvSpPr>
        <p:spPr>
          <a:xfrm flipH="false" flipV="false" rot="0">
            <a:off x="10111339" y="921673"/>
            <a:ext cx="535018" cy="428106"/>
          </a:xfrm>
          <a:custGeom>
            <a:avLst/>
            <a:gdLst/>
            <a:ahLst/>
            <a:cxnLst/>
            <a:rect r="r" b="b" t="t" l="l"/>
            <a:pathLst>
              <a:path h="428106" w="535018">
                <a:moveTo>
                  <a:pt x="0" y="0"/>
                </a:moveTo>
                <a:lnTo>
                  <a:pt x="535018" y="0"/>
                </a:lnTo>
                <a:lnTo>
                  <a:pt x="535018" y="428107"/>
                </a:lnTo>
                <a:lnTo>
                  <a:pt x="0" y="428107"/>
                </a:lnTo>
                <a:lnTo>
                  <a:pt x="0" y="0"/>
                </a:lnTo>
                <a:close/>
              </a:path>
            </a:pathLst>
          </a:custGeom>
          <a:blipFill>
            <a:blip r:embed="rId2">
              <a:extLst>
                <a:ext uri="{96DAC541-7B7A-43D3-8B79-37D633B846F1}">
                  <asvg:svgBlip xmlns:asvg="http://schemas.microsoft.com/office/drawing/2016/SVG/main" r:embed="rId3"/>
                </a:ext>
              </a:extLst>
            </a:blip>
            <a:stretch>
              <a:fillRect l="-83" t="0" r="-83" b="0"/>
            </a:stretch>
          </a:blipFill>
        </p:spPr>
      </p:sp>
      <p:sp>
        <p:nvSpPr>
          <p:cNvPr name="TextBox 6" id="6"/>
          <p:cNvSpPr txBox="true"/>
          <p:nvPr/>
        </p:nvSpPr>
        <p:spPr>
          <a:xfrm rot="0">
            <a:off x="11168856" y="2453607"/>
            <a:ext cx="4228484" cy="573388"/>
          </a:xfrm>
          <a:prstGeom prst="rect">
            <a:avLst/>
          </a:prstGeom>
        </p:spPr>
        <p:txBody>
          <a:bodyPr anchor="t" rtlCol="false" tIns="0" lIns="0" bIns="0" rIns="0">
            <a:spAutoFit/>
          </a:bodyPr>
          <a:lstStyle/>
          <a:p>
            <a:pPr algn="l" marL="0" indent="0" lvl="0">
              <a:lnSpc>
                <a:spcPts val="4066"/>
              </a:lnSpc>
              <a:spcBef>
                <a:spcPct val="0"/>
              </a:spcBef>
            </a:pPr>
            <a:r>
              <a:rPr lang="en-US" sz="2904">
                <a:solidFill>
                  <a:srgbClr val="2B2B2B"/>
                </a:solidFill>
                <a:latin typeface="Agrandir"/>
                <a:ea typeface="Agrandir"/>
                <a:cs typeface="Agrandir"/>
                <a:sym typeface="Agrandir"/>
              </a:rPr>
              <a:t>Literature Survey</a:t>
            </a:r>
          </a:p>
        </p:txBody>
      </p:sp>
      <p:sp>
        <p:nvSpPr>
          <p:cNvPr name="TextBox 7" id="7"/>
          <p:cNvSpPr txBox="true"/>
          <p:nvPr/>
        </p:nvSpPr>
        <p:spPr>
          <a:xfrm rot="0">
            <a:off x="11169464" y="3914399"/>
            <a:ext cx="4227876" cy="573325"/>
          </a:xfrm>
          <a:prstGeom prst="rect">
            <a:avLst/>
          </a:prstGeom>
        </p:spPr>
        <p:txBody>
          <a:bodyPr anchor="t" rtlCol="false" tIns="0" lIns="0" bIns="0" rIns="0">
            <a:spAutoFit/>
          </a:bodyPr>
          <a:lstStyle/>
          <a:p>
            <a:pPr algn="l" marL="0" indent="0" lvl="0">
              <a:lnSpc>
                <a:spcPts val="4066"/>
              </a:lnSpc>
              <a:spcBef>
                <a:spcPct val="0"/>
              </a:spcBef>
            </a:pPr>
            <a:r>
              <a:rPr lang="en-US" sz="2904">
                <a:solidFill>
                  <a:srgbClr val="2B2B2B"/>
                </a:solidFill>
                <a:latin typeface="Agrandir"/>
                <a:ea typeface="Agrandir"/>
                <a:cs typeface="Agrandir"/>
                <a:sym typeface="Agrandir"/>
              </a:rPr>
              <a:t>Objective</a:t>
            </a:r>
          </a:p>
        </p:txBody>
      </p:sp>
      <p:sp>
        <p:nvSpPr>
          <p:cNvPr name="TextBox 8" id="8"/>
          <p:cNvSpPr txBox="true"/>
          <p:nvPr/>
        </p:nvSpPr>
        <p:spPr>
          <a:xfrm rot="0">
            <a:off x="11169464" y="5311866"/>
            <a:ext cx="4361147" cy="587194"/>
          </a:xfrm>
          <a:prstGeom prst="rect">
            <a:avLst/>
          </a:prstGeom>
        </p:spPr>
        <p:txBody>
          <a:bodyPr anchor="t" rtlCol="false" tIns="0" lIns="0" bIns="0" rIns="0">
            <a:spAutoFit/>
          </a:bodyPr>
          <a:lstStyle/>
          <a:p>
            <a:pPr algn="l" marL="0" indent="0" lvl="0">
              <a:lnSpc>
                <a:spcPts val="4194"/>
              </a:lnSpc>
              <a:spcBef>
                <a:spcPct val="0"/>
              </a:spcBef>
            </a:pPr>
            <a:r>
              <a:rPr lang="en-US" sz="2995">
                <a:solidFill>
                  <a:srgbClr val="2B2B2B"/>
                </a:solidFill>
                <a:latin typeface="Agrandir"/>
                <a:ea typeface="Agrandir"/>
                <a:cs typeface="Agrandir"/>
                <a:sym typeface="Agrandir"/>
              </a:rPr>
              <a:t>Modules</a:t>
            </a:r>
          </a:p>
        </p:txBody>
      </p:sp>
      <p:sp>
        <p:nvSpPr>
          <p:cNvPr name="Freeform 9" id="9"/>
          <p:cNvSpPr/>
          <p:nvPr/>
        </p:nvSpPr>
        <p:spPr>
          <a:xfrm flipH="false" flipV="false" rot="0">
            <a:off x="10111339" y="3268589"/>
            <a:ext cx="535018" cy="428106"/>
          </a:xfrm>
          <a:custGeom>
            <a:avLst/>
            <a:gdLst/>
            <a:ahLst/>
            <a:cxnLst/>
            <a:rect r="r" b="b" t="t" l="l"/>
            <a:pathLst>
              <a:path h="428106" w="535018">
                <a:moveTo>
                  <a:pt x="0" y="0"/>
                </a:moveTo>
                <a:lnTo>
                  <a:pt x="535018" y="0"/>
                </a:lnTo>
                <a:lnTo>
                  <a:pt x="535018" y="428106"/>
                </a:lnTo>
                <a:lnTo>
                  <a:pt x="0" y="428106"/>
                </a:lnTo>
                <a:lnTo>
                  <a:pt x="0" y="0"/>
                </a:lnTo>
                <a:close/>
              </a:path>
            </a:pathLst>
          </a:custGeom>
          <a:blipFill>
            <a:blip r:embed="rId4">
              <a:extLst>
                <a:ext uri="{96DAC541-7B7A-43D3-8B79-37D633B846F1}">
                  <asvg:svgBlip xmlns:asvg="http://schemas.microsoft.com/office/drawing/2016/SVG/main" r:embed="rId5"/>
                </a:ext>
              </a:extLst>
            </a:blip>
            <a:stretch>
              <a:fillRect l="-83" t="0" r="-83" b="0"/>
            </a:stretch>
          </a:blipFill>
        </p:spPr>
      </p:sp>
      <p:sp>
        <p:nvSpPr>
          <p:cNvPr name="Freeform 10" id="10"/>
          <p:cNvSpPr/>
          <p:nvPr/>
        </p:nvSpPr>
        <p:spPr>
          <a:xfrm flipH="false" flipV="false" rot="0">
            <a:off x="10111339" y="5508478"/>
            <a:ext cx="535018" cy="428106"/>
          </a:xfrm>
          <a:custGeom>
            <a:avLst/>
            <a:gdLst/>
            <a:ahLst/>
            <a:cxnLst/>
            <a:rect r="r" b="b" t="t" l="l"/>
            <a:pathLst>
              <a:path h="428106" w="535018">
                <a:moveTo>
                  <a:pt x="0" y="0"/>
                </a:moveTo>
                <a:lnTo>
                  <a:pt x="535018" y="0"/>
                </a:lnTo>
                <a:lnTo>
                  <a:pt x="535018" y="428106"/>
                </a:lnTo>
                <a:lnTo>
                  <a:pt x="0" y="428106"/>
                </a:lnTo>
                <a:lnTo>
                  <a:pt x="0" y="0"/>
                </a:lnTo>
                <a:close/>
              </a:path>
            </a:pathLst>
          </a:custGeom>
          <a:blipFill>
            <a:blip r:embed="rId6">
              <a:extLst>
                <a:ext uri="{96DAC541-7B7A-43D3-8B79-37D633B846F1}">
                  <asvg:svgBlip xmlns:asvg="http://schemas.microsoft.com/office/drawing/2016/SVG/main" r:embed="rId7"/>
                </a:ext>
              </a:extLst>
            </a:blip>
            <a:stretch>
              <a:fillRect l="-83" t="0" r="-83" b="0"/>
            </a:stretch>
          </a:blipFill>
        </p:spPr>
      </p:sp>
      <p:sp>
        <p:nvSpPr>
          <p:cNvPr name="Freeform 11" id="11"/>
          <p:cNvSpPr/>
          <p:nvPr/>
        </p:nvSpPr>
        <p:spPr>
          <a:xfrm flipH="false" flipV="false" rot="0">
            <a:off x="10111339" y="7855393"/>
            <a:ext cx="535018" cy="428106"/>
          </a:xfrm>
          <a:custGeom>
            <a:avLst/>
            <a:gdLst/>
            <a:ahLst/>
            <a:cxnLst/>
            <a:rect r="r" b="b" t="t" l="l"/>
            <a:pathLst>
              <a:path h="428106" w="535018">
                <a:moveTo>
                  <a:pt x="0" y="0"/>
                </a:moveTo>
                <a:lnTo>
                  <a:pt x="535018" y="0"/>
                </a:lnTo>
                <a:lnTo>
                  <a:pt x="535018" y="428107"/>
                </a:lnTo>
                <a:lnTo>
                  <a:pt x="0" y="428107"/>
                </a:lnTo>
                <a:lnTo>
                  <a:pt x="0" y="0"/>
                </a:lnTo>
                <a:close/>
              </a:path>
            </a:pathLst>
          </a:custGeom>
          <a:blipFill>
            <a:blip r:embed="rId8">
              <a:extLst>
                <a:ext uri="{96DAC541-7B7A-43D3-8B79-37D633B846F1}">
                  <asvg:svgBlip xmlns:asvg="http://schemas.microsoft.com/office/drawing/2016/SVG/main" r:embed="rId9"/>
                </a:ext>
              </a:extLst>
            </a:blip>
            <a:stretch>
              <a:fillRect l="-83" t="0" r="-83" b="0"/>
            </a:stretch>
          </a:blipFill>
        </p:spPr>
      </p:sp>
      <p:sp>
        <p:nvSpPr>
          <p:cNvPr name="TextBox 12" id="12"/>
          <p:cNvSpPr txBox="true"/>
          <p:nvPr/>
        </p:nvSpPr>
        <p:spPr>
          <a:xfrm rot="0">
            <a:off x="11169464" y="6708684"/>
            <a:ext cx="5026570" cy="618766"/>
          </a:xfrm>
          <a:prstGeom prst="rect">
            <a:avLst/>
          </a:prstGeom>
        </p:spPr>
        <p:txBody>
          <a:bodyPr anchor="t" rtlCol="false" tIns="0" lIns="0" bIns="0" rIns="0">
            <a:spAutoFit/>
          </a:bodyPr>
          <a:lstStyle/>
          <a:p>
            <a:pPr algn="l" marL="0" indent="0" lvl="0">
              <a:lnSpc>
                <a:spcPts val="4309"/>
              </a:lnSpc>
              <a:spcBef>
                <a:spcPct val="0"/>
              </a:spcBef>
            </a:pPr>
            <a:r>
              <a:rPr lang="en-US" sz="3078">
                <a:solidFill>
                  <a:srgbClr val="2B2B2B"/>
                </a:solidFill>
                <a:latin typeface="Agrandir"/>
                <a:ea typeface="Agrandir"/>
                <a:cs typeface="Agrandir"/>
                <a:sym typeface="Agrandir"/>
              </a:rPr>
              <a:t>Architecture and Design</a:t>
            </a:r>
          </a:p>
        </p:txBody>
      </p:sp>
      <p:sp>
        <p:nvSpPr>
          <p:cNvPr name="TextBox 13" id="13"/>
          <p:cNvSpPr txBox="true"/>
          <p:nvPr/>
        </p:nvSpPr>
        <p:spPr>
          <a:xfrm rot="0">
            <a:off x="11169464" y="8137076"/>
            <a:ext cx="5026570" cy="618766"/>
          </a:xfrm>
          <a:prstGeom prst="rect">
            <a:avLst/>
          </a:prstGeom>
        </p:spPr>
        <p:txBody>
          <a:bodyPr anchor="t" rtlCol="false" tIns="0" lIns="0" bIns="0" rIns="0">
            <a:spAutoFit/>
          </a:bodyPr>
          <a:lstStyle/>
          <a:p>
            <a:pPr algn="l" marL="0" indent="0" lvl="0">
              <a:lnSpc>
                <a:spcPts val="4309"/>
              </a:lnSpc>
              <a:spcBef>
                <a:spcPct val="0"/>
              </a:spcBef>
            </a:pPr>
            <a:r>
              <a:rPr lang="en-US" sz="3078">
                <a:solidFill>
                  <a:srgbClr val="2B2B2B"/>
                </a:solidFill>
                <a:latin typeface="Agrandir"/>
                <a:ea typeface="Agrandir"/>
                <a:cs typeface="Agrandir"/>
                <a:sym typeface="Agrandir"/>
              </a:rPr>
              <a:t>References</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6E4E3"/>
        </a:solidFill>
      </p:bgPr>
    </p:bg>
    <p:spTree>
      <p:nvGrpSpPr>
        <p:cNvPr id="1" name=""/>
        <p:cNvGrpSpPr/>
        <p:nvPr/>
      </p:nvGrpSpPr>
      <p:grpSpPr>
        <a:xfrm>
          <a:off x="0" y="0"/>
          <a:ext cx="0" cy="0"/>
          <a:chOff x="0" y="0"/>
          <a:chExt cx="0" cy="0"/>
        </a:xfrm>
      </p:grpSpPr>
      <p:sp>
        <p:nvSpPr>
          <p:cNvPr name="TextBox 2" id="2"/>
          <p:cNvSpPr txBox="true"/>
          <p:nvPr/>
        </p:nvSpPr>
        <p:spPr>
          <a:xfrm rot="0">
            <a:off x="578465" y="210036"/>
            <a:ext cx="6780460" cy="1247775"/>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Agrandir"/>
                <a:ea typeface="Agrandir"/>
                <a:cs typeface="Agrandir"/>
                <a:sym typeface="Agrandir"/>
              </a:rPr>
              <a:t>Introduction</a:t>
            </a:r>
          </a:p>
        </p:txBody>
      </p:sp>
      <p:sp>
        <p:nvSpPr>
          <p:cNvPr name="TextBox 3" id="3"/>
          <p:cNvSpPr txBox="true"/>
          <p:nvPr/>
        </p:nvSpPr>
        <p:spPr>
          <a:xfrm rot="0">
            <a:off x="578465" y="1653526"/>
            <a:ext cx="16158424" cy="4365888"/>
          </a:xfrm>
          <a:prstGeom prst="rect">
            <a:avLst/>
          </a:prstGeom>
        </p:spPr>
        <p:txBody>
          <a:bodyPr anchor="t" rtlCol="false" tIns="0" lIns="0" bIns="0" rIns="0">
            <a:spAutoFit/>
          </a:bodyPr>
          <a:lstStyle/>
          <a:p>
            <a:pPr algn="ctr">
              <a:lnSpc>
                <a:spcPts val="3485"/>
              </a:lnSpc>
            </a:pPr>
            <a:r>
              <a:rPr lang="en-US" sz="2489">
                <a:solidFill>
                  <a:srgbClr val="2B2B2B"/>
                </a:solidFill>
                <a:latin typeface="Canva Sans"/>
                <a:ea typeface="Canva Sans"/>
                <a:cs typeface="Canva Sans"/>
                <a:sym typeface="Canva Sans"/>
              </a:rPr>
              <a:t>A credit scoring system based on Artificial Neural Networks (ANN) is designed to evaluate the creditworthiness of individuals or businesses by analyzing various financial and behavioral attributes. Traditional credit scoring methods, such as those based on logistic regression or rule-based systems, rely on predefined statistical relationships, but these can be limited in flexibility and accuracy. ANN, on the other hand, offers a more sophisticated and adaptive approach that can learn complex patterns in large datasets, making it particularly suited for credit scoring applications where multiple nonlinear relationships exist. In a credit scoring system, the input typically includes a variety of financial and demographic features, such as income, loan amounts, credit history, debt levels, employment status, and even payment behavior. These features are fed into the neural network, which processes them through layers of interconnected nodes that mimic the human brain's neural activity</a:t>
            </a:r>
          </a:p>
        </p:txBody>
      </p:sp>
      <p:sp>
        <p:nvSpPr>
          <p:cNvPr name="TextBox 4" id="4"/>
          <p:cNvSpPr txBox="true"/>
          <p:nvPr/>
        </p:nvSpPr>
        <p:spPr>
          <a:xfrm rot="0">
            <a:off x="578465" y="6532082"/>
            <a:ext cx="15874768" cy="3235410"/>
          </a:xfrm>
          <a:prstGeom prst="rect">
            <a:avLst/>
          </a:prstGeom>
        </p:spPr>
        <p:txBody>
          <a:bodyPr anchor="t" rtlCol="false" tIns="0" lIns="0" bIns="0" rIns="0">
            <a:spAutoFit/>
          </a:bodyPr>
          <a:lstStyle/>
          <a:p>
            <a:pPr algn="ctr">
              <a:lnSpc>
                <a:spcPts val="3369"/>
              </a:lnSpc>
            </a:pPr>
            <a:r>
              <a:rPr lang="en-US" sz="2406">
                <a:solidFill>
                  <a:srgbClr val="2B2B2B"/>
                </a:solidFill>
                <a:latin typeface="Canva Sans"/>
                <a:ea typeface="Canva Sans"/>
                <a:cs typeface="Canva Sans"/>
                <a:sym typeface="Canva Sans"/>
              </a:rPr>
              <a:t>Challenges:</a:t>
            </a:r>
          </a:p>
          <a:p>
            <a:pPr algn="ctr">
              <a:lnSpc>
                <a:spcPts val="3369"/>
              </a:lnSpc>
            </a:pPr>
          </a:p>
          <a:p>
            <a:pPr algn="ctr" marL="519579" indent="-259789" lvl="1">
              <a:lnSpc>
                <a:spcPts val="3369"/>
              </a:lnSpc>
              <a:buFont typeface="Arial"/>
              <a:buChar char="•"/>
            </a:pPr>
            <a:r>
              <a:rPr lang="en-US" sz="2406">
                <a:solidFill>
                  <a:srgbClr val="2B2B2B"/>
                </a:solidFill>
                <a:latin typeface="Canva Sans"/>
                <a:ea typeface="Canva Sans"/>
                <a:cs typeface="Canva Sans"/>
                <a:sym typeface="Canva Sans"/>
              </a:rPr>
              <a:t>Interpretability: Neural networks are often consi</a:t>
            </a:r>
            <a:r>
              <a:rPr lang="en-US" sz="2406">
                <a:solidFill>
                  <a:srgbClr val="2B2B2B"/>
                </a:solidFill>
                <a:latin typeface="Canva Sans"/>
                <a:ea typeface="Canva Sans"/>
                <a:cs typeface="Canva Sans"/>
                <a:sym typeface="Canva Sans"/>
              </a:rPr>
              <a:t>dered black-box models, making it difficult to interpret the decision-making process.</a:t>
            </a:r>
          </a:p>
          <a:p>
            <a:pPr algn="ctr" marL="519579" indent="-259789" lvl="1">
              <a:lnSpc>
                <a:spcPts val="3369"/>
              </a:lnSpc>
              <a:buFont typeface="Arial"/>
              <a:buChar char="•"/>
            </a:pPr>
            <a:r>
              <a:rPr lang="en-US" sz="2406">
                <a:solidFill>
                  <a:srgbClr val="2B2B2B"/>
                </a:solidFill>
                <a:latin typeface="Canva Sans"/>
                <a:ea typeface="Canva Sans"/>
                <a:cs typeface="Canva Sans"/>
                <a:sym typeface="Canva Sans"/>
              </a:rPr>
              <a:t>Data Quality: ANN performance depends heavily on the quality of the input data. Missing or biased data can lead to inaccurate credit scoring.</a:t>
            </a:r>
          </a:p>
          <a:p>
            <a:pPr algn="ctr" marL="519579" indent="-259789" lvl="1">
              <a:lnSpc>
                <a:spcPts val="3369"/>
              </a:lnSpc>
              <a:buFont typeface="Arial"/>
              <a:buChar char="•"/>
            </a:pPr>
            <a:r>
              <a:rPr lang="en-US" sz="2406">
                <a:solidFill>
                  <a:srgbClr val="2B2B2B"/>
                </a:solidFill>
                <a:latin typeface="Canva Sans"/>
                <a:ea typeface="Canva Sans"/>
                <a:cs typeface="Canva Sans"/>
                <a:sym typeface="Canva Sans"/>
              </a:rPr>
              <a:t>Overfitting</a:t>
            </a:r>
          </a:p>
          <a:p>
            <a:pPr algn="ctr">
              <a:lnSpc>
                <a:spcPts val="2327"/>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3933390" y="309562"/>
            <a:ext cx="9398198" cy="1247775"/>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2B2B2B"/>
                </a:solidFill>
                <a:latin typeface="Agrandir"/>
                <a:ea typeface="Agrandir"/>
                <a:cs typeface="Agrandir"/>
                <a:sym typeface="Agrandir"/>
              </a:rPr>
              <a:t>Literature Survey</a:t>
            </a:r>
          </a:p>
        </p:txBody>
      </p:sp>
      <p:pic>
        <p:nvPicPr>
          <p:cNvPr name="Picture 3" id="3"/>
          <p:cNvPicPr>
            <a:picLocks noChangeAspect="true"/>
          </p:cNvPicPr>
          <p:nvPr/>
        </p:nvPicPr>
        <p:blipFill>
          <a:blip r:embed="rId2">
            <a:alphaModFix amt="25000"/>
          </a:blip>
          <a:srcRect l="0" t="0" r="0" b="0"/>
          <a:stretch>
            <a:fillRect/>
          </a:stretch>
        </p:blipFill>
        <p:spPr>
          <a:xfrm flipH="false" flipV="false" rot="0">
            <a:off x="-4810715" y="2950641"/>
            <a:ext cx="9621431" cy="9789932"/>
          </a:xfrm>
          <a:prstGeom prst="rect">
            <a:avLst/>
          </a:prstGeom>
        </p:spPr>
      </p:pic>
      <p:pic>
        <p:nvPicPr>
          <p:cNvPr name="Picture 4" id="4"/>
          <p:cNvPicPr>
            <a:picLocks noChangeAspect="true"/>
          </p:cNvPicPr>
          <p:nvPr/>
        </p:nvPicPr>
        <p:blipFill>
          <a:blip r:embed="rId3">
            <a:alphaModFix amt="50000"/>
          </a:blip>
          <a:srcRect l="0" t="0" r="0" b="0"/>
          <a:stretch>
            <a:fillRect/>
          </a:stretch>
        </p:blipFill>
        <p:spPr>
          <a:xfrm flipH="false" flipV="false" rot="9720163">
            <a:off x="12600387" y="-3298660"/>
            <a:ext cx="8670039" cy="8654721"/>
          </a:xfrm>
          <a:prstGeom prst="rect">
            <a:avLst/>
          </a:prstGeom>
        </p:spPr>
      </p:pic>
      <p:sp>
        <p:nvSpPr>
          <p:cNvPr name="TextBox 5" id="5"/>
          <p:cNvSpPr txBox="true"/>
          <p:nvPr/>
        </p:nvSpPr>
        <p:spPr>
          <a:xfrm rot="0">
            <a:off x="514350" y="2087736"/>
            <a:ext cx="17259300" cy="7887423"/>
          </a:xfrm>
          <a:prstGeom prst="rect">
            <a:avLst/>
          </a:prstGeom>
        </p:spPr>
        <p:txBody>
          <a:bodyPr anchor="t" rtlCol="false" tIns="0" lIns="0" bIns="0" rIns="0">
            <a:spAutoFit/>
          </a:bodyPr>
          <a:lstStyle/>
          <a:p>
            <a:pPr algn="ctr">
              <a:lnSpc>
                <a:spcPts val="3515"/>
              </a:lnSpc>
            </a:pPr>
            <a:r>
              <a:rPr lang="en-US" sz="2511">
                <a:solidFill>
                  <a:srgbClr val="2B2B2B"/>
                </a:solidFill>
                <a:latin typeface="Canva Sans"/>
                <a:ea typeface="Canva Sans"/>
                <a:cs typeface="Canva Sans"/>
                <a:sym typeface="Canva Sans"/>
              </a:rPr>
              <a:t>A literature survey in credit scoring systems explores the various approaches, methodologies, and models that have been used over time to assess credit risk. This includes the evolution from traditional statistical models to more advanced machine learning and Artificial Neural Networks (ANN), highlighting both the strengths and limitations of each approach. Below is a comprehensive overview of key findings and methodologies from the literature on credit scoring systems.</a:t>
            </a:r>
          </a:p>
          <a:p>
            <a:pPr algn="ctr">
              <a:lnSpc>
                <a:spcPts val="3515"/>
              </a:lnSpc>
            </a:pPr>
          </a:p>
          <a:p>
            <a:pPr algn="ctr">
              <a:lnSpc>
                <a:spcPts val="3515"/>
              </a:lnSpc>
            </a:pPr>
            <a:r>
              <a:rPr lang="en-US" sz="2511">
                <a:solidFill>
                  <a:srgbClr val="2B2B2B"/>
                </a:solidFill>
                <a:latin typeface="Canva Sans"/>
                <a:ea typeface="Canva Sans"/>
                <a:cs typeface="Canva Sans"/>
                <a:sym typeface="Canva Sans"/>
              </a:rPr>
              <a:t>1. Traditional Credit Scoring Models:</a:t>
            </a:r>
          </a:p>
          <a:p>
            <a:pPr algn="ctr">
              <a:lnSpc>
                <a:spcPts val="3515"/>
              </a:lnSpc>
            </a:pPr>
          </a:p>
          <a:p>
            <a:pPr algn="ctr" marL="542171" indent="-271085" lvl="1">
              <a:lnSpc>
                <a:spcPts val="3515"/>
              </a:lnSpc>
              <a:buFont typeface="Arial"/>
              <a:buChar char="•"/>
            </a:pPr>
            <a:r>
              <a:rPr lang="en-US" sz="2511">
                <a:solidFill>
                  <a:srgbClr val="2B2B2B"/>
                </a:solidFill>
                <a:latin typeface="Canva Sans"/>
                <a:ea typeface="Canva Sans"/>
                <a:cs typeface="Canva Sans"/>
                <a:sym typeface="Canva Sans"/>
              </a:rPr>
              <a:t>Logistic Regression: Historically, logistic regression has been one of the most widely used models for credit scoring. It is simple, interpretable, and provides probabilistic estimates. Early studies, such as those by Thomas et al. (2002), demonstrated the efficacy of logistic regression in distinguishing between creditworthy and non-creditworthy individuals based on linear relationships between variables like income, debt levels, and credit history.</a:t>
            </a:r>
          </a:p>
          <a:p>
            <a:pPr algn="ctr" marL="542171" indent="-271085" lvl="1">
              <a:lnSpc>
                <a:spcPts val="3515"/>
              </a:lnSpc>
              <a:buFont typeface="Arial"/>
              <a:buChar char="•"/>
            </a:pPr>
            <a:r>
              <a:rPr lang="en-US" sz="2511">
                <a:solidFill>
                  <a:srgbClr val="2B2B2B"/>
                </a:solidFill>
                <a:latin typeface="Canva Sans"/>
                <a:ea typeface="Canva Sans"/>
                <a:cs typeface="Canva Sans"/>
                <a:sym typeface="Canva Sans"/>
              </a:rPr>
              <a:t>Discriminant Analysis: Another early technique, discriminant analysis, as described by Altman (1968), was frequently applied to assess credit risk by identifying a linear combination of features that separates different credit classes. However, it was limited by its assumption of multivariate normality and equal covariance matrices across classes.</a:t>
            </a:r>
          </a:p>
          <a:p>
            <a:pPr algn="ctr">
              <a:lnSpc>
                <a:spcPts val="2702"/>
              </a:lnSpc>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173496" y="-26099"/>
            <a:ext cx="17085804" cy="10313099"/>
          </a:xfrm>
          <a:prstGeom prst="rect">
            <a:avLst/>
          </a:prstGeom>
        </p:spPr>
        <p:txBody>
          <a:bodyPr anchor="t" rtlCol="false" tIns="0" lIns="0" bIns="0" rIns="0">
            <a:spAutoFit/>
          </a:bodyPr>
          <a:lstStyle/>
          <a:p>
            <a:pPr algn="ctr">
              <a:lnSpc>
                <a:spcPts val="3416"/>
              </a:lnSpc>
            </a:pPr>
            <a:r>
              <a:rPr lang="en-US" sz="2440">
                <a:solidFill>
                  <a:srgbClr val="000000"/>
                </a:solidFill>
                <a:latin typeface="Canva Sans"/>
                <a:ea typeface="Canva Sans"/>
                <a:cs typeface="Canva Sans"/>
                <a:sym typeface="Canva Sans"/>
              </a:rPr>
              <a:t>3. Machine Learning Models:</a:t>
            </a:r>
          </a:p>
          <a:p>
            <a:pPr algn="ctr">
              <a:lnSpc>
                <a:spcPts val="3416"/>
              </a:lnSpc>
            </a:pPr>
          </a:p>
          <a:p>
            <a:pPr algn="ctr" marL="526876" indent="-263438" lvl="1">
              <a:lnSpc>
                <a:spcPts val="3416"/>
              </a:lnSpc>
              <a:buFont typeface="Arial"/>
              <a:buChar char="•"/>
            </a:pPr>
            <a:r>
              <a:rPr lang="en-US" sz="2440">
                <a:solidFill>
                  <a:srgbClr val="000000"/>
                </a:solidFill>
                <a:latin typeface="Canva Sans"/>
                <a:ea typeface="Canva Sans"/>
                <a:cs typeface="Canva Sans"/>
                <a:sym typeface="Canva Sans"/>
              </a:rPr>
              <a:t>Support Vector Machines (SVM): With the advent of machine learning, SVM emerged as a robust method for credit scoring. Gestel et al. (2005) demonstrated the effectiveness of SVM in handling non-linear relationships and high-dimensional data. SVM, with its ability to maximize the margin between classes, proved to be highly effective in identifying creditworthy applicants in imbalanced datasets.</a:t>
            </a:r>
          </a:p>
          <a:p>
            <a:pPr algn="ctr" marL="526876" indent="-263438" lvl="1">
              <a:lnSpc>
                <a:spcPts val="3416"/>
              </a:lnSpc>
              <a:buFont typeface="Arial"/>
              <a:buChar char="•"/>
            </a:pPr>
            <a:r>
              <a:rPr lang="en-US" sz="2440">
                <a:solidFill>
                  <a:srgbClr val="000000"/>
                </a:solidFill>
                <a:latin typeface="Canva Sans"/>
                <a:ea typeface="Canva Sans"/>
                <a:cs typeface="Canva Sans"/>
                <a:sym typeface="Canva Sans"/>
              </a:rPr>
              <a:t>K-Nearest Neighbors (KNN): KNN was explored for credit scoring by Hand and Henley (1997). The non-parametric nature of KNN allowed it to adapt to complex credit datasets without making assumptions about the underlying data distribution. However, its efficiency diminished with large datasets due to the computational cost of finding neighbors for each prediction.</a:t>
            </a:r>
          </a:p>
          <a:p>
            <a:pPr algn="ctr" marL="526876" indent="-263438" lvl="1">
              <a:lnSpc>
                <a:spcPts val="3416"/>
              </a:lnSpc>
              <a:buFont typeface="Arial"/>
              <a:buChar char="•"/>
            </a:pPr>
          </a:p>
          <a:p>
            <a:pPr algn="ctr">
              <a:lnSpc>
                <a:spcPts val="3416"/>
              </a:lnSpc>
            </a:pPr>
            <a:r>
              <a:rPr lang="en-US" sz="2440">
                <a:solidFill>
                  <a:srgbClr val="000000"/>
                </a:solidFill>
                <a:latin typeface="Canva Sans"/>
                <a:ea typeface="Canva Sans"/>
                <a:cs typeface="Canva Sans"/>
                <a:sym typeface="Canva Sans"/>
              </a:rPr>
              <a:t>4. </a:t>
            </a:r>
            <a:r>
              <a:rPr lang="en-US" sz="2440">
                <a:solidFill>
                  <a:srgbClr val="000000"/>
                </a:solidFill>
                <a:latin typeface="Canva Sans"/>
                <a:ea typeface="Canva Sans"/>
                <a:cs typeface="Canva Sans"/>
                <a:sym typeface="Canva Sans"/>
              </a:rPr>
              <a:t>Artificial Neural Networks (ANN):</a:t>
            </a:r>
          </a:p>
          <a:p>
            <a:pPr algn="ctr">
              <a:lnSpc>
                <a:spcPts val="3416"/>
              </a:lnSpc>
            </a:pPr>
          </a:p>
          <a:p>
            <a:pPr algn="ctr" marL="526876" indent="-263438" lvl="1">
              <a:lnSpc>
                <a:spcPts val="3416"/>
              </a:lnSpc>
              <a:buFont typeface="Arial"/>
              <a:buChar char="•"/>
            </a:pPr>
            <a:r>
              <a:rPr lang="en-US" sz="2440">
                <a:solidFill>
                  <a:srgbClr val="000000"/>
                </a:solidFill>
                <a:latin typeface="Canva Sans"/>
                <a:ea typeface="Canva Sans"/>
                <a:cs typeface="Canva Sans"/>
                <a:sym typeface="Canva Sans"/>
              </a:rPr>
              <a:t>Artificial Neural Networks: ANN has garnered significant attention due to its ability to model complex, non-linear relationships in credit scoring. Research by West (2000) was among the first to apply ANN to credit scoring, demonstrating that neural networks outperform traditional models like logistic regression in terms of prediction accuracy. ANNs' ability to generalize from historical data and continuously improve with more data has made them particularly attractive in modern financial institutions. However, Oreski et al. (2012) raised concerns about the interpretability of ANN models, a critical aspect for regulators and financial institutions.</a:t>
            </a:r>
          </a:p>
          <a:p>
            <a:pPr algn="ctr" marL="526876" indent="-263438" lvl="1">
              <a:lnSpc>
                <a:spcPts val="3416"/>
              </a:lnSpc>
              <a:buFont typeface="Arial"/>
              <a:buChar char="•"/>
            </a:pPr>
            <a:r>
              <a:rPr lang="en-US" sz="2440">
                <a:solidFill>
                  <a:srgbClr val="000000"/>
                </a:solidFill>
                <a:latin typeface="Canva Sans"/>
                <a:ea typeface="Canva Sans"/>
                <a:cs typeface="Canva Sans"/>
                <a:sym typeface="Canva Sans"/>
              </a:rPr>
              <a:t>Deep Learning Models: More recently, deep learning architectures, such as convolutional and recurrent neural networks, have been explored for credit scoring. Heaton et al. (2016) showed that deep learning models can achieve higher accuracy than shallow networks by automatically extracting complex features from raw data. However, their complexity and the large amount of data required for training remain key challenges.</a:t>
            </a:r>
          </a:p>
          <a:p>
            <a:pPr algn="ctr">
              <a:lnSpc>
                <a:spcPts val="3416"/>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3203220">
            <a:off x="10055853" y="-1648945"/>
            <a:ext cx="11814494" cy="12461864"/>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5741405">
            <a:off x="8316155" y="8504485"/>
            <a:ext cx="4865516" cy="6168780"/>
          </a:xfrm>
          <a:prstGeom prst="rect">
            <a:avLst/>
          </a:prstGeom>
        </p:spPr>
      </p:pic>
      <p:sp>
        <p:nvSpPr>
          <p:cNvPr name="TextBox 4" id="4"/>
          <p:cNvSpPr txBox="true"/>
          <p:nvPr/>
        </p:nvSpPr>
        <p:spPr>
          <a:xfrm rot="0">
            <a:off x="5860776" y="128699"/>
            <a:ext cx="4888137" cy="1247775"/>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Agrandir"/>
                <a:ea typeface="Agrandir"/>
                <a:cs typeface="Agrandir"/>
                <a:sym typeface="Agrandir"/>
              </a:rPr>
              <a:t>Objective</a:t>
            </a:r>
          </a:p>
        </p:txBody>
      </p:sp>
      <p:sp>
        <p:nvSpPr>
          <p:cNvPr name="TextBox 5" id="5"/>
          <p:cNvSpPr txBox="true"/>
          <p:nvPr/>
        </p:nvSpPr>
        <p:spPr>
          <a:xfrm rot="0">
            <a:off x="341007" y="1975025"/>
            <a:ext cx="17269022" cy="7462336"/>
          </a:xfrm>
          <a:prstGeom prst="rect">
            <a:avLst/>
          </a:prstGeom>
        </p:spPr>
        <p:txBody>
          <a:bodyPr anchor="t" rtlCol="false" tIns="0" lIns="0" bIns="0" rIns="0">
            <a:spAutoFit/>
          </a:bodyPr>
          <a:lstStyle/>
          <a:p>
            <a:pPr algn="ctr">
              <a:lnSpc>
                <a:spcPts val="3298"/>
              </a:lnSpc>
            </a:pPr>
            <a:r>
              <a:rPr lang="en-US" sz="2355">
                <a:solidFill>
                  <a:srgbClr val="2B2B2B"/>
                </a:solidFill>
                <a:latin typeface="Canva Sans"/>
                <a:ea typeface="Canva Sans"/>
                <a:cs typeface="Canva Sans"/>
                <a:sym typeface="Canva Sans"/>
              </a:rPr>
              <a:t>The objective of a credit scoring system in the context of Artificial Neural Networks (ANN) is to accurately assess the creditworthiness of individuals or businesses by analyzing their financial and behavioral data. This system aims to automate the credit evaluation process, providing financial institutions with a reliable, data-driven tool to predict the likelihood of loan repayment or default. Key goals include:</a:t>
            </a:r>
          </a:p>
          <a:p>
            <a:pPr algn="ctr">
              <a:lnSpc>
                <a:spcPts val="3298"/>
              </a:lnSpc>
            </a:pPr>
          </a:p>
          <a:p>
            <a:pPr algn="ctr">
              <a:lnSpc>
                <a:spcPts val="3298"/>
              </a:lnSpc>
            </a:pPr>
            <a:r>
              <a:rPr lang="en-US" sz="2355">
                <a:solidFill>
                  <a:srgbClr val="2B2B2B"/>
                </a:solidFill>
                <a:latin typeface="Canva Sans"/>
                <a:ea typeface="Canva Sans"/>
                <a:cs typeface="Canva Sans"/>
                <a:sym typeface="Canva Sans"/>
              </a:rPr>
              <a:t>1. Prediction Accuracy: To improve the accuracy of predicting credit risk by leveraging the complex, non-linear patterns identified through ANN.</a:t>
            </a:r>
          </a:p>
          <a:p>
            <a:pPr algn="ctr">
              <a:lnSpc>
                <a:spcPts val="3298"/>
              </a:lnSpc>
            </a:pPr>
            <a:r>
              <a:rPr lang="en-US" sz="2355">
                <a:solidFill>
                  <a:srgbClr val="2B2B2B"/>
                </a:solidFill>
                <a:latin typeface="Canva Sans"/>
                <a:ea typeface="Canva Sans"/>
                <a:cs typeface="Canva Sans"/>
                <a:sym typeface="Canva Sans"/>
              </a:rPr>
              <a:t>2. Automation: To automate and streamline the credit decision-making process, reducing the time and resources required for manual evaluations.</a:t>
            </a:r>
          </a:p>
          <a:p>
            <a:pPr algn="ctr">
              <a:lnSpc>
                <a:spcPts val="3298"/>
              </a:lnSpc>
            </a:pPr>
            <a:r>
              <a:rPr lang="en-US" sz="2355">
                <a:solidFill>
                  <a:srgbClr val="2B2B2B"/>
                </a:solidFill>
                <a:latin typeface="Canva Sans"/>
                <a:ea typeface="Canva Sans"/>
                <a:cs typeface="Canva Sans"/>
                <a:sym typeface="Canva Sans"/>
              </a:rPr>
              <a:t>3. Scalability: To handle large datasets with numerous variables, allowing for continuous adaptation and learning from new data.</a:t>
            </a:r>
          </a:p>
          <a:p>
            <a:pPr algn="ctr">
              <a:lnSpc>
                <a:spcPts val="3298"/>
              </a:lnSpc>
            </a:pPr>
            <a:r>
              <a:rPr lang="en-US" sz="2355">
                <a:solidFill>
                  <a:srgbClr val="2B2B2B"/>
                </a:solidFill>
                <a:latin typeface="Canva Sans"/>
                <a:ea typeface="Canva Sans"/>
                <a:cs typeface="Canva Sans"/>
                <a:sym typeface="Canva Sans"/>
              </a:rPr>
              <a:t>4. Risk Minimization: To help financial institutions minimize the risk of loan defaults by providing more precise credit evaluations.</a:t>
            </a:r>
          </a:p>
          <a:p>
            <a:pPr algn="ctr">
              <a:lnSpc>
                <a:spcPts val="3298"/>
              </a:lnSpc>
            </a:pPr>
            <a:r>
              <a:rPr lang="en-US" sz="2355">
                <a:solidFill>
                  <a:srgbClr val="2B2B2B"/>
                </a:solidFill>
                <a:latin typeface="Canva Sans"/>
                <a:ea typeface="Canva Sans"/>
                <a:cs typeface="Canva Sans"/>
                <a:sym typeface="Canva Sans"/>
              </a:rPr>
              <a:t>5. Efficiency and Speed: To enhance the speed of credit decisions, offering faster approval processes for customers.</a:t>
            </a:r>
          </a:p>
          <a:p>
            <a:pPr algn="ctr">
              <a:lnSpc>
                <a:spcPts val="3298"/>
              </a:lnSpc>
            </a:pPr>
            <a:r>
              <a:rPr lang="en-US" sz="2355">
                <a:solidFill>
                  <a:srgbClr val="2B2B2B"/>
                </a:solidFill>
                <a:latin typeface="Canva Sans"/>
                <a:ea typeface="Canva Sans"/>
                <a:cs typeface="Canva Sans"/>
                <a:sym typeface="Canva Sans"/>
              </a:rPr>
              <a:t>6. Flexibility and Adaptability: To allow the model to evolve with changing market conditions and borrower behaviors.</a:t>
            </a:r>
          </a:p>
          <a:p>
            <a:pPr algn="ctr">
              <a:lnSpc>
                <a:spcPts val="3298"/>
              </a:lnSpc>
            </a:pPr>
          </a:p>
          <a:p>
            <a:pPr algn="ctr">
              <a:lnSpc>
                <a:spcPts val="3298"/>
              </a:lnSpc>
            </a:pPr>
            <a:r>
              <a:rPr lang="en-US" sz="2355">
                <a:solidFill>
                  <a:srgbClr val="2B2B2B"/>
                </a:solidFill>
                <a:latin typeface="Canva Sans"/>
                <a:ea typeface="Canva Sans"/>
                <a:cs typeface="Canva Sans"/>
                <a:sym typeface="Canva Sans"/>
              </a:rPr>
              <a:t>Ultimately, the objective is to create a robust and efficient system that balances accuracy, automation, and fairness in credit decisions, helping financial institutions make informed, data-driven lending choices.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5428959" y="1691770"/>
            <a:ext cx="19770751" cy="18262535"/>
          </a:xfrm>
          <a:prstGeom prst="rect">
            <a:avLst/>
          </a:prstGeom>
        </p:spPr>
      </p:pic>
      <p:sp>
        <p:nvSpPr>
          <p:cNvPr name="TextBox 3" id="3"/>
          <p:cNvSpPr txBox="true"/>
          <p:nvPr/>
        </p:nvSpPr>
        <p:spPr>
          <a:xfrm rot="0">
            <a:off x="6159294" y="162622"/>
            <a:ext cx="5969411" cy="1239447"/>
          </a:xfrm>
          <a:prstGeom prst="rect">
            <a:avLst/>
          </a:prstGeom>
        </p:spPr>
        <p:txBody>
          <a:bodyPr anchor="t" rtlCol="false" tIns="0" lIns="0" bIns="0" rIns="0">
            <a:spAutoFit/>
          </a:bodyPr>
          <a:lstStyle/>
          <a:p>
            <a:pPr algn="l" marL="0" indent="0" lvl="0">
              <a:lnSpc>
                <a:spcPts val="8333"/>
              </a:lnSpc>
              <a:spcBef>
                <a:spcPct val="0"/>
              </a:spcBef>
            </a:pPr>
            <a:r>
              <a:rPr lang="en-US" sz="6944">
                <a:solidFill>
                  <a:srgbClr val="2B2B2B"/>
                </a:solidFill>
                <a:latin typeface="Agrandir"/>
                <a:ea typeface="Agrandir"/>
                <a:cs typeface="Agrandir"/>
                <a:sym typeface="Agrandir"/>
              </a:rPr>
              <a:t>Modules</a:t>
            </a:r>
          </a:p>
        </p:txBody>
      </p:sp>
      <p:pic>
        <p:nvPicPr>
          <p:cNvPr name="Picture 4" id="4"/>
          <p:cNvPicPr>
            <a:picLocks noChangeAspect="true"/>
          </p:cNvPicPr>
          <p:nvPr/>
        </p:nvPicPr>
        <p:blipFill>
          <a:blip r:embed="rId3">
            <a:alphaModFix amt="25000"/>
          </a:blip>
          <a:srcRect l="0" t="0" r="0" b="0"/>
          <a:stretch>
            <a:fillRect/>
          </a:stretch>
        </p:blipFill>
        <p:spPr>
          <a:xfrm flipH="false" flipV="false" rot="-3982960">
            <a:off x="13745551" y="-3705176"/>
            <a:ext cx="5352514" cy="7410352"/>
          </a:xfrm>
          <a:prstGeom prst="rect">
            <a:avLst/>
          </a:prstGeom>
        </p:spPr>
      </p:pic>
      <p:pic>
        <p:nvPicPr>
          <p:cNvPr name="Picture 5" id="5"/>
          <p:cNvPicPr>
            <a:picLocks noChangeAspect="true"/>
          </p:cNvPicPr>
          <p:nvPr/>
        </p:nvPicPr>
        <p:blipFill>
          <a:blip r:embed="rId4">
            <a:alphaModFix amt="25000"/>
          </a:blip>
          <a:srcRect l="0" t="0" r="0" b="0"/>
          <a:stretch>
            <a:fillRect/>
          </a:stretch>
        </p:blipFill>
        <p:spPr>
          <a:xfrm flipH="false" flipV="false" rot="-1644077">
            <a:off x="16162301" y="-1063836"/>
            <a:ext cx="5468057" cy="6108036"/>
          </a:xfrm>
          <a:prstGeom prst="rect">
            <a:avLst/>
          </a:prstGeom>
        </p:spPr>
      </p:pic>
      <p:sp>
        <p:nvSpPr>
          <p:cNvPr name="TextBox 6" id="6"/>
          <p:cNvSpPr txBox="true"/>
          <p:nvPr/>
        </p:nvSpPr>
        <p:spPr>
          <a:xfrm rot="0">
            <a:off x="521605" y="1512440"/>
            <a:ext cx="17104204" cy="8298441"/>
          </a:xfrm>
          <a:prstGeom prst="rect">
            <a:avLst/>
          </a:prstGeom>
        </p:spPr>
        <p:txBody>
          <a:bodyPr anchor="t" rtlCol="false" tIns="0" lIns="0" bIns="0" rIns="0">
            <a:spAutoFit/>
          </a:bodyPr>
          <a:lstStyle/>
          <a:p>
            <a:pPr algn="ctr">
              <a:lnSpc>
                <a:spcPts val="2863"/>
              </a:lnSpc>
            </a:pPr>
            <a:r>
              <a:rPr lang="en-US" sz="2045">
                <a:solidFill>
                  <a:srgbClr val="2B2B2B"/>
                </a:solidFill>
                <a:latin typeface="Canva Sans"/>
                <a:ea typeface="Canva Sans"/>
                <a:cs typeface="Canva Sans"/>
                <a:sym typeface="Canva Sans"/>
              </a:rPr>
              <a:t>1. Data Collection and Preprocessing Module</a:t>
            </a:r>
          </a:p>
          <a:p>
            <a:pPr algn="ctr">
              <a:lnSpc>
                <a:spcPts val="2863"/>
              </a:lnSpc>
            </a:pPr>
          </a:p>
          <a:p>
            <a:pPr algn="ctr" marL="441592" indent="-220796" lvl="1">
              <a:lnSpc>
                <a:spcPts val="2863"/>
              </a:lnSpc>
              <a:buFont typeface="Arial"/>
              <a:buChar char="•"/>
            </a:pPr>
            <a:r>
              <a:rPr lang="en-US" sz="2045">
                <a:solidFill>
                  <a:srgbClr val="2B2B2B"/>
                </a:solidFill>
                <a:latin typeface="Canva Sans"/>
                <a:ea typeface="Canva Sans"/>
                <a:cs typeface="Canva Sans"/>
                <a:sym typeface="Canva Sans"/>
              </a:rPr>
              <a:t>Objective: Collect and prepare the data for training and testing the </a:t>
            </a:r>
            <a:r>
              <a:rPr lang="en-US" sz="2045">
                <a:solidFill>
                  <a:srgbClr val="2B2B2B"/>
                </a:solidFill>
                <a:latin typeface="Canva Sans"/>
                <a:ea typeface="Canva Sans"/>
                <a:cs typeface="Canva Sans"/>
                <a:sym typeface="Canva Sans"/>
              </a:rPr>
              <a:t>ANN model.</a:t>
            </a:r>
          </a:p>
          <a:p>
            <a:pPr algn="ctr" marL="441592" indent="-220796" lvl="1">
              <a:lnSpc>
                <a:spcPts val="2863"/>
              </a:lnSpc>
              <a:buFont typeface="Arial"/>
              <a:buChar char="•"/>
            </a:pPr>
            <a:r>
              <a:rPr lang="en-US" sz="2045">
                <a:solidFill>
                  <a:srgbClr val="2B2B2B"/>
                </a:solidFill>
                <a:latin typeface="Canva Sans"/>
                <a:ea typeface="Canva Sans"/>
                <a:cs typeface="Canva Sans"/>
                <a:sym typeface="Canva Sans"/>
              </a:rPr>
              <a:t>Components:</a:t>
            </a:r>
          </a:p>
          <a:p>
            <a:pPr algn="ctr" marL="883183" indent="-294394" lvl="2">
              <a:lnSpc>
                <a:spcPts val="2863"/>
              </a:lnSpc>
              <a:buFont typeface="Arial"/>
              <a:buChar char="⚬"/>
            </a:pPr>
            <a:r>
              <a:rPr lang="en-US" sz="2045">
                <a:solidFill>
                  <a:srgbClr val="2B2B2B"/>
                </a:solidFill>
                <a:latin typeface="Canva Sans"/>
                <a:ea typeface="Canva Sans"/>
                <a:cs typeface="Canva Sans"/>
                <a:sym typeface="Canva Sans"/>
              </a:rPr>
              <a:t>Data Collection: Gathering historical customer data such as income, credit history, debt levels, employment details, etc.</a:t>
            </a:r>
          </a:p>
          <a:p>
            <a:pPr algn="ctr" marL="883183" indent="-294394" lvl="2">
              <a:lnSpc>
                <a:spcPts val="2863"/>
              </a:lnSpc>
              <a:buFont typeface="Arial"/>
              <a:buChar char="⚬"/>
            </a:pPr>
            <a:r>
              <a:rPr lang="en-US" sz="2045">
                <a:solidFill>
                  <a:srgbClr val="2B2B2B"/>
                </a:solidFill>
                <a:latin typeface="Canva Sans"/>
                <a:ea typeface="Canva Sans"/>
                <a:cs typeface="Canva Sans"/>
                <a:sym typeface="Canva Sans"/>
              </a:rPr>
              <a:t>Data Cleaning: Removing or correcting inaccurate or incomplete records.</a:t>
            </a:r>
          </a:p>
          <a:p>
            <a:pPr algn="ctr" marL="883183" indent="-294394" lvl="2">
              <a:lnSpc>
                <a:spcPts val="2863"/>
              </a:lnSpc>
              <a:buFont typeface="Arial"/>
              <a:buChar char="⚬"/>
            </a:pPr>
            <a:r>
              <a:rPr lang="en-US" sz="2045">
                <a:solidFill>
                  <a:srgbClr val="2B2B2B"/>
                </a:solidFill>
                <a:latin typeface="Canva Sans"/>
                <a:ea typeface="Canva Sans"/>
                <a:cs typeface="Canva Sans"/>
                <a:sym typeface="Canva Sans"/>
              </a:rPr>
              <a:t>Data Normalization: Scaling and transforming the data to ensure consistent ranges for features (e.g., standardizing numeric data).</a:t>
            </a:r>
          </a:p>
          <a:p>
            <a:pPr algn="ctr" marL="883183" indent="-294394" lvl="2">
              <a:lnSpc>
                <a:spcPts val="2863"/>
              </a:lnSpc>
              <a:buFont typeface="Arial"/>
              <a:buChar char="⚬"/>
            </a:pPr>
            <a:r>
              <a:rPr lang="en-US" sz="2045">
                <a:solidFill>
                  <a:srgbClr val="2B2B2B"/>
                </a:solidFill>
                <a:latin typeface="Canva Sans"/>
                <a:ea typeface="Canva Sans"/>
                <a:cs typeface="Canva Sans"/>
                <a:sym typeface="Canva Sans"/>
              </a:rPr>
              <a:t>Feature Selection: Identifying and selecting the most relevant features (e.g., income, loan amount) for credit scoring.</a:t>
            </a:r>
          </a:p>
          <a:p>
            <a:pPr algn="ctr" marL="883183" indent="-294394" lvl="2">
              <a:lnSpc>
                <a:spcPts val="2863"/>
              </a:lnSpc>
              <a:buFont typeface="Arial"/>
              <a:buChar char="⚬"/>
            </a:pPr>
            <a:r>
              <a:rPr lang="en-US" sz="2045">
                <a:solidFill>
                  <a:srgbClr val="2B2B2B"/>
                </a:solidFill>
                <a:latin typeface="Canva Sans"/>
                <a:ea typeface="Canva Sans"/>
                <a:cs typeface="Canva Sans"/>
                <a:sym typeface="Canva Sans"/>
              </a:rPr>
              <a:t>Handling Missing Data: Implementing strategies to deal with missing values, such as imputation or removal.</a:t>
            </a:r>
          </a:p>
          <a:p>
            <a:pPr algn="ctr" marL="883183" indent="-294394" lvl="2">
              <a:lnSpc>
                <a:spcPts val="2863"/>
              </a:lnSpc>
              <a:buFont typeface="Arial"/>
              <a:buChar char="⚬"/>
            </a:pPr>
          </a:p>
          <a:p>
            <a:pPr algn="ctr">
              <a:lnSpc>
                <a:spcPts val="2863"/>
              </a:lnSpc>
            </a:pPr>
            <a:r>
              <a:rPr lang="en-US" sz="2045">
                <a:solidFill>
                  <a:srgbClr val="2B2B2B"/>
                </a:solidFill>
                <a:latin typeface="Canva Sans"/>
                <a:ea typeface="Canva Sans"/>
                <a:cs typeface="Canva Sans"/>
                <a:sym typeface="Canva Sans"/>
              </a:rPr>
              <a:t>2. Model Development and Training Module</a:t>
            </a:r>
          </a:p>
          <a:p>
            <a:pPr algn="ctr">
              <a:lnSpc>
                <a:spcPts val="2863"/>
              </a:lnSpc>
            </a:pPr>
          </a:p>
          <a:p>
            <a:pPr algn="ctr" marL="441592" indent="-220796" lvl="1">
              <a:lnSpc>
                <a:spcPts val="2863"/>
              </a:lnSpc>
              <a:buFont typeface="Arial"/>
              <a:buChar char="•"/>
            </a:pPr>
            <a:r>
              <a:rPr lang="en-US" sz="2045">
                <a:solidFill>
                  <a:srgbClr val="2B2B2B"/>
                </a:solidFill>
                <a:latin typeface="Canva Sans"/>
                <a:ea typeface="Canva Sans"/>
                <a:cs typeface="Canva Sans"/>
                <a:sym typeface="Canva Sans"/>
              </a:rPr>
              <a:t>Objective: Build, train, and optimize the neural network for credit scoring.</a:t>
            </a:r>
          </a:p>
          <a:p>
            <a:pPr algn="ctr" marL="441592" indent="-220796" lvl="1">
              <a:lnSpc>
                <a:spcPts val="2863"/>
              </a:lnSpc>
              <a:buFont typeface="Arial"/>
              <a:buChar char="•"/>
            </a:pPr>
            <a:r>
              <a:rPr lang="en-US" sz="2045">
                <a:solidFill>
                  <a:srgbClr val="2B2B2B"/>
                </a:solidFill>
                <a:latin typeface="Canva Sans"/>
                <a:ea typeface="Canva Sans"/>
                <a:cs typeface="Canva Sans"/>
                <a:sym typeface="Canva Sans"/>
              </a:rPr>
              <a:t>Components:</a:t>
            </a:r>
          </a:p>
          <a:p>
            <a:pPr algn="ctr" marL="883183" indent="-294394" lvl="2">
              <a:lnSpc>
                <a:spcPts val="2863"/>
              </a:lnSpc>
              <a:buFont typeface="Arial"/>
              <a:buChar char="⚬"/>
            </a:pPr>
            <a:r>
              <a:rPr lang="en-US" sz="2045">
                <a:solidFill>
                  <a:srgbClr val="2B2B2B"/>
                </a:solidFill>
                <a:latin typeface="Canva Sans"/>
                <a:ea typeface="Canva Sans"/>
                <a:cs typeface="Canva Sans"/>
                <a:sym typeface="Canva Sans"/>
              </a:rPr>
              <a:t>Neural Network Design: Designing the architecture of the ANN, including the number of layers, nodes in each layer, and activation functions (e.g., ReLU, sigmoid).</a:t>
            </a:r>
          </a:p>
          <a:p>
            <a:pPr algn="ctr" marL="883183" indent="-294394" lvl="2">
              <a:lnSpc>
                <a:spcPts val="2863"/>
              </a:lnSpc>
              <a:buFont typeface="Arial"/>
              <a:buChar char="⚬"/>
            </a:pPr>
            <a:r>
              <a:rPr lang="en-US" sz="2045">
                <a:solidFill>
                  <a:srgbClr val="2B2B2B"/>
                </a:solidFill>
                <a:latin typeface="Canva Sans"/>
                <a:ea typeface="Canva Sans"/>
                <a:cs typeface="Canva Sans"/>
                <a:sym typeface="Canva Sans"/>
              </a:rPr>
              <a:t>Training Algorithm: Using backpropagation and gradient descent to optimize weights and minimize the error.</a:t>
            </a:r>
          </a:p>
          <a:p>
            <a:pPr algn="ctr" marL="883183" indent="-294394" lvl="2">
              <a:lnSpc>
                <a:spcPts val="2863"/>
              </a:lnSpc>
              <a:buFont typeface="Arial"/>
              <a:buChar char="⚬"/>
            </a:pPr>
            <a:r>
              <a:rPr lang="en-US" sz="2045">
                <a:solidFill>
                  <a:srgbClr val="2B2B2B"/>
                </a:solidFill>
                <a:latin typeface="Canva Sans"/>
                <a:ea typeface="Canva Sans"/>
                <a:cs typeface="Canva Sans"/>
                <a:sym typeface="Canva Sans"/>
              </a:rPr>
              <a:t>Loss Function: Defining a loss function (e.g., binary cross-entropy) to evaluate the difference between predicted and actual outcomes.</a:t>
            </a:r>
          </a:p>
          <a:p>
            <a:pPr algn="ctr" marL="883183" indent="-294394" lvl="2">
              <a:lnSpc>
                <a:spcPts val="2863"/>
              </a:lnSpc>
              <a:buFont typeface="Arial"/>
              <a:buChar char="⚬"/>
            </a:pPr>
            <a:r>
              <a:rPr lang="en-US" sz="2045">
                <a:solidFill>
                  <a:srgbClr val="2B2B2B"/>
                </a:solidFill>
                <a:latin typeface="Canva Sans"/>
                <a:ea typeface="Canva Sans"/>
                <a:cs typeface="Canva Sans"/>
                <a:sym typeface="Canva Sans"/>
              </a:rPr>
              <a:t>Optimization Techniques: Implementing optimization methods such as Adam or stochastic gradient descent (SGD) to improve convergence during training.</a:t>
            </a:r>
          </a:p>
          <a:p>
            <a:pPr algn="ctr" marL="883183" indent="-294394" lvl="2">
              <a:lnSpc>
                <a:spcPts val="2863"/>
              </a:lnSpc>
              <a:buFont typeface="Arial"/>
              <a:buChar char="⚬"/>
            </a:pPr>
            <a:r>
              <a:rPr lang="en-US" sz="2045">
                <a:solidFill>
                  <a:srgbClr val="2B2B2B"/>
                </a:solidFill>
                <a:latin typeface="Canva Sans"/>
                <a:ea typeface="Canva Sans"/>
                <a:cs typeface="Canva Sans"/>
                <a:sym typeface="Canva Sans"/>
              </a:rPr>
              <a:t>Regularization: Applying techniques like dropout, L2 regularization, or early stopping to prevent overfitting.</a:t>
            </a:r>
          </a:p>
          <a:p>
            <a:pPr algn="ctr">
              <a:lnSpc>
                <a:spcPts val="2863"/>
              </a:lnSpc>
            </a:pP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700960" y="554416"/>
            <a:ext cx="16247810" cy="9140068"/>
          </a:xfrm>
          <a:prstGeom prst="rect">
            <a:avLst/>
          </a:prstGeom>
        </p:spPr>
        <p:txBody>
          <a:bodyPr anchor="t" rtlCol="false" tIns="0" lIns="0" bIns="0" rIns="0">
            <a:spAutoFit/>
          </a:bodyPr>
          <a:lstStyle/>
          <a:p>
            <a:pPr algn="ctr">
              <a:lnSpc>
                <a:spcPts val="3158"/>
              </a:lnSpc>
            </a:pPr>
            <a:r>
              <a:rPr lang="en-US" sz="2256">
                <a:solidFill>
                  <a:srgbClr val="000000"/>
                </a:solidFill>
                <a:latin typeface="Canva Sans"/>
                <a:ea typeface="Canva Sans"/>
                <a:cs typeface="Canva Sans"/>
                <a:sym typeface="Canva Sans"/>
              </a:rPr>
              <a:t>7. Deployment and Integration Module</a:t>
            </a:r>
          </a:p>
          <a:p>
            <a:pPr algn="ctr">
              <a:lnSpc>
                <a:spcPts val="3158"/>
              </a:lnSpc>
            </a:pPr>
          </a:p>
          <a:p>
            <a:pPr algn="ctr">
              <a:lnSpc>
                <a:spcPts val="3158"/>
              </a:lnSpc>
            </a:pPr>
            <a:r>
              <a:rPr lang="en-US" sz="2256">
                <a:solidFill>
                  <a:srgbClr val="000000"/>
                </a:solidFill>
                <a:latin typeface="Canva Sans"/>
                <a:ea typeface="Canva Sans"/>
                <a:cs typeface="Canva Sans"/>
                <a:sym typeface="Canva Sans"/>
              </a:rPr>
              <a:t>Objective: Deploy the </a:t>
            </a:r>
            <a:r>
              <a:rPr lang="en-US" sz="2256">
                <a:solidFill>
                  <a:srgbClr val="000000"/>
                </a:solidFill>
                <a:latin typeface="Canva Sans"/>
                <a:ea typeface="Canva Sans"/>
                <a:cs typeface="Canva Sans"/>
                <a:sym typeface="Canva Sans"/>
              </a:rPr>
              <a:t>ANN-based credit scoring model into a production environment where it can be integrated with business processes.</a:t>
            </a:r>
          </a:p>
          <a:p>
            <a:pPr algn="ctr">
              <a:lnSpc>
                <a:spcPts val="3158"/>
              </a:lnSpc>
            </a:pPr>
            <a:r>
              <a:rPr lang="en-US" sz="2256">
                <a:solidFill>
                  <a:srgbClr val="000000"/>
                </a:solidFill>
                <a:latin typeface="Canva Sans"/>
                <a:ea typeface="Canva Sans"/>
                <a:cs typeface="Canva Sans"/>
                <a:sym typeface="Canva Sans"/>
              </a:rPr>
              <a:t>Components:</a:t>
            </a:r>
          </a:p>
          <a:p>
            <a:pPr algn="ctr">
              <a:lnSpc>
                <a:spcPts val="3158"/>
              </a:lnSpc>
            </a:pPr>
            <a:r>
              <a:rPr lang="en-US" sz="2256">
                <a:solidFill>
                  <a:srgbClr val="000000"/>
                </a:solidFill>
                <a:latin typeface="Canva Sans"/>
                <a:ea typeface="Canva Sans"/>
                <a:cs typeface="Canva Sans"/>
                <a:sym typeface="Canva Sans"/>
              </a:rPr>
              <a:t>Model Deployment: Exporting the trained ANN model into a deployable format (e.g., TensorFlow, PyTorch) and integrating it into the organization’s infrastructure.</a:t>
            </a:r>
          </a:p>
          <a:p>
            <a:pPr algn="ctr" marL="974292" indent="-324764" lvl="2">
              <a:lnSpc>
                <a:spcPts val="3158"/>
              </a:lnSpc>
              <a:buFont typeface="Arial"/>
              <a:buChar char="⚬"/>
            </a:pPr>
            <a:r>
              <a:rPr lang="en-US" sz="2256">
                <a:solidFill>
                  <a:srgbClr val="000000"/>
                </a:solidFill>
                <a:latin typeface="Canva Sans"/>
                <a:ea typeface="Canva Sans"/>
                <a:cs typeface="Canva Sans"/>
                <a:sym typeface="Canva Sans"/>
              </a:rPr>
              <a:t>API Integration: Developing APIs to integrate the model with loan application systems and databases for real-time credit scoring.</a:t>
            </a:r>
          </a:p>
          <a:p>
            <a:pPr algn="ctr" marL="974292" indent="-324764" lvl="2">
              <a:lnSpc>
                <a:spcPts val="3158"/>
              </a:lnSpc>
              <a:buFont typeface="Arial"/>
              <a:buChar char="⚬"/>
            </a:pPr>
            <a:r>
              <a:rPr lang="en-US" sz="2256">
                <a:solidFill>
                  <a:srgbClr val="000000"/>
                </a:solidFill>
                <a:latin typeface="Canva Sans"/>
                <a:ea typeface="Canva Sans"/>
                <a:cs typeface="Canva Sans"/>
                <a:sym typeface="Canva Sans"/>
              </a:rPr>
              <a:t>User Interface: Providing interfaces (e.g., dashboards) for financial institutions to access and interpret credit scoring results.</a:t>
            </a:r>
          </a:p>
          <a:p>
            <a:pPr algn="ctr">
              <a:lnSpc>
                <a:spcPts val="3158"/>
              </a:lnSpc>
            </a:pPr>
          </a:p>
          <a:p>
            <a:pPr algn="ctr">
              <a:lnSpc>
                <a:spcPts val="3158"/>
              </a:lnSpc>
            </a:pPr>
            <a:r>
              <a:rPr lang="en-US" sz="2256">
                <a:solidFill>
                  <a:srgbClr val="000000"/>
                </a:solidFill>
                <a:latin typeface="Canva Sans"/>
                <a:ea typeface="Canva Sans"/>
                <a:cs typeface="Canva Sans"/>
                <a:sym typeface="Canva Sans"/>
              </a:rPr>
              <a:t>8. Security and Compliance Module</a:t>
            </a:r>
          </a:p>
          <a:p>
            <a:pPr algn="ctr">
              <a:lnSpc>
                <a:spcPts val="3158"/>
              </a:lnSpc>
            </a:pPr>
          </a:p>
          <a:p>
            <a:pPr algn="ctr">
              <a:lnSpc>
                <a:spcPts val="3158"/>
              </a:lnSpc>
            </a:pPr>
            <a:r>
              <a:rPr lang="en-US" sz="2256">
                <a:solidFill>
                  <a:srgbClr val="000000"/>
                </a:solidFill>
                <a:latin typeface="Canva Sans"/>
                <a:ea typeface="Canva Sans"/>
                <a:cs typeface="Canva Sans"/>
                <a:sym typeface="Canva Sans"/>
              </a:rPr>
              <a:t>Objective: Ensure the system complies with legal, ethical, and security standards.</a:t>
            </a:r>
          </a:p>
          <a:p>
            <a:pPr algn="ctr">
              <a:lnSpc>
                <a:spcPts val="3158"/>
              </a:lnSpc>
            </a:pPr>
            <a:r>
              <a:rPr lang="en-US" sz="2256">
                <a:solidFill>
                  <a:srgbClr val="000000"/>
                </a:solidFill>
                <a:latin typeface="Canva Sans"/>
                <a:ea typeface="Canva Sans"/>
                <a:cs typeface="Canva Sans"/>
                <a:sym typeface="Canva Sans"/>
              </a:rPr>
              <a:t>Components:</a:t>
            </a:r>
          </a:p>
          <a:p>
            <a:pPr algn="ctr">
              <a:lnSpc>
                <a:spcPts val="3158"/>
              </a:lnSpc>
            </a:pPr>
            <a:r>
              <a:rPr lang="en-US" sz="2256">
                <a:solidFill>
                  <a:srgbClr val="000000"/>
                </a:solidFill>
                <a:latin typeface="Canva Sans"/>
                <a:ea typeface="Canva Sans"/>
                <a:cs typeface="Canva Sans"/>
                <a:sym typeface="Canva Sans"/>
              </a:rPr>
              <a:t>Data Privacy: Ensuring compliance with data protection laws such as GDPR or CCPA, protecting customer information.</a:t>
            </a:r>
          </a:p>
          <a:p>
            <a:pPr algn="ctr" marL="974292" indent="-324764" lvl="2">
              <a:lnSpc>
                <a:spcPts val="3158"/>
              </a:lnSpc>
              <a:buFont typeface="Arial"/>
              <a:buChar char="⚬"/>
            </a:pPr>
            <a:r>
              <a:rPr lang="en-US" sz="2256">
                <a:solidFill>
                  <a:srgbClr val="000000"/>
                </a:solidFill>
                <a:latin typeface="Canva Sans"/>
                <a:ea typeface="Canva Sans"/>
                <a:cs typeface="Canva Sans"/>
                <a:sym typeface="Canva Sans"/>
              </a:rPr>
              <a:t>Security Measures: Implementing encryption, access control, and other security protocols to safeguard sensitive financial data.</a:t>
            </a:r>
          </a:p>
          <a:p>
            <a:pPr algn="ctr" marL="974292" indent="-324764" lvl="2">
              <a:lnSpc>
                <a:spcPts val="3158"/>
              </a:lnSpc>
              <a:buFont typeface="Arial"/>
              <a:buChar char="⚬"/>
            </a:pPr>
            <a:r>
              <a:rPr lang="en-US" sz="2256">
                <a:solidFill>
                  <a:srgbClr val="000000"/>
                </a:solidFill>
                <a:latin typeface="Canva Sans"/>
                <a:ea typeface="Canva Sans"/>
                <a:cs typeface="Canva Sans"/>
                <a:sym typeface="Canva Sans"/>
              </a:rPr>
              <a:t>Ethical Considerations: Regular audits to ensure the model is fair, unbiased, and does not discriminate against certain groups.</a:t>
            </a:r>
          </a:p>
          <a:p>
            <a:pPr algn="ctr">
              <a:lnSpc>
                <a:spcPts val="3158"/>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DAGRuk0JIpY</dc:identifier>
  <dcterms:modified xsi:type="dcterms:W3CDTF">2011-08-01T06:04:30Z</dcterms:modified>
  <cp:revision>1</cp:revision>
  <dc:title>Simple Presentation in Pink Lilac Pastel Blobs Basic Style</dc:title>
</cp:coreProperties>
</file>